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embeddings/oleObject1.bin" ContentType="application/vnd.openxmlformats-officedocument.oleObject"/>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32" r:id="rId1"/>
  </p:sldMasterIdLst>
  <p:notesMasterIdLst>
    <p:notesMasterId r:id="rId18"/>
  </p:notesMasterIdLst>
  <p:handoutMasterIdLst>
    <p:handoutMasterId r:id="rId19"/>
  </p:handoutMasterIdLst>
  <p:sldIdLst>
    <p:sldId id="256" r:id="rId2"/>
    <p:sldId id="268" r:id="rId3"/>
    <p:sldId id="269" r:id="rId4"/>
    <p:sldId id="270" r:id="rId5"/>
    <p:sldId id="257" r:id="rId6"/>
    <p:sldId id="258" r:id="rId7"/>
    <p:sldId id="259" r:id="rId8"/>
    <p:sldId id="260" r:id="rId9"/>
    <p:sldId id="261" r:id="rId10"/>
    <p:sldId id="262" r:id="rId11"/>
    <p:sldId id="271" r:id="rId12"/>
    <p:sldId id="263" r:id="rId13"/>
    <p:sldId id="272" r:id="rId14"/>
    <p:sldId id="274" r:id="rId15"/>
    <p:sldId id="275"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6130" autoAdjust="0"/>
    <p:restoredTop sz="94737" autoAdjust="0"/>
  </p:normalViewPr>
  <p:slideViewPr>
    <p:cSldViewPr>
      <p:cViewPr varScale="1">
        <p:scale>
          <a:sx n="97" d="100"/>
          <a:sy n="97" d="100"/>
        </p:scale>
        <p:origin x="-232" y="-11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2572A9-283A-40AD-A757-F9A4AF9F20AF}" type="datetimeFigureOut">
              <a:rPr lang="en-US" smtClean="0"/>
              <a:pPr/>
              <a:t>9/9/15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1E6AFE-2C15-46DF-9DFD-71507CC0254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5147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25B6A-5E92-45F6-8419-FAD928DC38A2}" type="datetimeFigureOut">
              <a:rPr lang="en-US" smtClean="0"/>
              <a:pPr/>
              <a:t>9/9/15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975B69-D08E-476E-8333-336A4E0D288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893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80789A-DDE5-4138-BC55-598E4DA7581C}" type="datetimeFigureOut">
              <a:rPr lang="en-US" smtClean="0"/>
              <a:pPr/>
              <a:t>9/9/15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0789A-DDE5-4138-BC55-598E4DA7581C}" type="datetimeFigureOut">
              <a:rPr lang="en-US" smtClean="0"/>
              <a:pPr/>
              <a:t>9/9/15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0789A-DDE5-4138-BC55-598E4DA7581C}" type="datetimeFigureOut">
              <a:rPr lang="en-US" smtClean="0"/>
              <a:pPr/>
              <a:t>9/9/15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0789A-DDE5-4138-BC55-598E4DA7581C}" type="datetimeFigureOut">
              <a:rPr lang="en-US" smtClean="0"/>
              <a:pPr/>
              <a:t>9/9/15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80789A-DDE5-4138-BC55-598E4DA7581C}" type="datetimeFigureOut">
              <a:rPr lang="en-US" smtClean="0"/>
              <a:pPr/>
              <a:t>9/9/15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80789A-DDE5-4138-BC55-598E4DA7581C}" type="datetimeFigureOut">
              <a:rPr lang="en-US" smtClean="0"/>
              <a:pPr/>
              <a:t>9/9/15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80789A-DDE5-4138-BC55-598E4DA7581C}" type="datetimeFigureOut">
              <a:rPr lang="en-US" smtClean="0"/>
              <a:pPr/>
              <a:t>9/9/15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0789A-DDE5-4138-BC55-598E4DA7581C}" type="datetimeFigureOut">
              <a:rPr lang="en-US" smtClean="0"/>
              <a:pPr/>
              <a:t>9/9/15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0789A-DDE5-4138-BC55-598E4DA7581C}" type="datetimeFigureOut">
              <a:rPr lang="en-US" smtClean="0"/>
              <a:pPr/>
              <a:t>9/9/15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0789A-DDE5-4138-BC55-598E4DA7581C}" type="datetimeFigureOut">
              <a:rPr lang="en-US" smtClean="0"/>
              <a:pPr/>
              <a:t>9/9/15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0789A-DDE5-4138-BC55-598E4DA7581C}" type="datetimeFigureOut">
              <a:rPr lang="en-US" smtClean="0"/>
              <a:pPr/>
              <a:t>9/9/15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DC101-805B-474D-96E0-C579CB01FA8E}"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0789A-DDE5-4138-BC55-598E4DA7581C}" type="datetimeFigureOut">
              <a:rPr lang="en-US" smtClean="0"/>
              <a:pPr/>
              <a:t>9/9/15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DC101-805B-474D-96E0-C579CB01FA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wmf"/><Relationship Id="rId3"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issb2class.weebly.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www.mathgametime.com/" TargetMode="External"/><Relationship Id="rId4" Type="http://schemas.openxmlformats.org/officeDocument/2006/relationships/hyperlink" Target="http://www.mathplayground.com/games.html" TargetMode="External"/><Relationship Id="rId5" Type="http://schemas.openxmlformats.org/officeDocument/2006/relationships/hyperlink" Target="http://www.arcademicskillbuilders.com/" TargetMode="External"/><Relationship Id="rId6" Type="http://schemas.openxmlformats.org/officeDocument/2006/relationships/hyperlink" Target="http://www.fuelthebrain.com/" TargetMode="External"/><Relationship Id="rId7" Type="http://schemas.openxmlformats.org/officeDocument/2006/relationships/hyperlink" Target="http://www.mathisfun.com/" TargetMode="External"/><Relationship Id="rId8" Type="http://schemas.openxmlformats.org/officeDocument/2006/relationships/hyperlink" Target="http://www.ixl.com/math" TargetMode="External"/><Relationship Id="rId9" Type="http://schemas.openxmlformats.org/officeDocument/2006/relationships/hyperlink" Target="http://www.coolmath4kids.com/" TargetMode="External"/><Relationship Id="rId10" Type="http://schemas.openxmlformats.org/officeDocument/2006/relationships/hyperlink" Target="http://www.mathfactcafe.com/" TargetMode="External"/><Relationship Id="rId11" Type="http://schemas.openxmlformats.org/officeDocument/2006/relationships/hyperlink" Target="http://www.youtube.com/watch?v=p6RaMGDPfJg" TargetMode="External"/><Relationship Id="rId1" Type="http://schemas.openxmlformats.org/officeDocument/2006/relationships/slideLayout" Target="../slideLayouts/slideLayout2.xml"/><Relationship Id="rId2" Type="http://schemas.openxmlformats.org/officeDocument/2006/relationships/hyperlink" Target="https://email.cms.k12.nc.us/owa/redir.aspx?C=f326fac69b5e46feb16ee5fcd0a934d1&amp;URL=http://www.aps.edu/aps/corrales/Investigations%20Parent%20Pages.final%209.20.07.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hyperlink" Target="http://www.storyonline.net/" TargetMode="External"/><Relationship Id="rId4" Type="http://schemas.openxmlformats.org/officeDocument/2006/relationships/hyperlink" Target="http://www.rif.org/kids/readingplanet/bookzone/read_aloud_stories.htm" TargetMode="External"/><Relationship Id="rId5" Type="http://schemas.openxmlformats.org/officeDocument/2006/relationships/hyperlink" Target="http://www.bbc.co.uk/schools/laac/story/sbi.shtml" TargetMode="External"/><Relationship Id="rId6" Type="http://schemas.openxmlformats.org/officeDocument/2006/relationships/hyperlink" Target="http://www.starfall.com/" TargetMode="External"/><Relationship Id="rId7" Type="http://schemas.openxmlformats.org/officeDocument/2006/relationships/hyperlink" Target="http://storiestogrowby.com/" TargetMode="External"/><Relationship Id="rId8"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hyperlink" Target="http://www.raz-kids.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0475"/>
            <a:ext cx="7772400" cy="1470025"/>
          </a:xfrm>
        </p:spPr>
        <p:txBody>
          <a:bodyPr/>
          <a:lstStyle/>
          <a:p>
            <a:r>
              <a:rPr lang="en-US" b="1" dirty="0" smtClean="0">
                <a:solidFill>
                  <a:srgbClr val="00B050"/>
                </a:solidFill>
                <a:effectLst>
                  <a:outerShdw blurRad="38100" dist="38100" dir="2700000" algn="tl">
                    <a:srgbClr val="000000">
                      <a:alpha val="43137"/>
                    </a:srgbClr>
                  </a:outerShdw>
                </a:effectLst>
              </a:rPr>
              <a:t/>
            </a:r>
            <a:br>
              <a:rPr lang="en-US" b="1" dirty="0" smtClean="0">
                <a:solidFill>
                  <a:srgbClr val="00B050"/>
                </a:solidFill>
                <a:effectLst>
                  <a:outerShdw blurRad="38100" dist="38100" dir="2700000" algn="tl">
                    <a:srgbClr val="000000">
                      <a:alpha val="43137"/>
                    </a:srgbClr>
                  </a:outerShdw>
                </a:effectLst>
              </a:rPr>
            </a:br>
            <a:r>
              <a:rPr lang="en-US" b="1" dirty="0" smtClean="0">
                <a:solidFill>
                  <a:srgbClr val="00B050"/>
                </a:solidFill>
                <a:effectLst>
                  <a:outerShdw blurRad="38100" dist="38100" dir="2700000" algn="tl">
                    <a:srgbClr val="000000">
                      <a:alpha val="43137"/>
                    </a:srgbClr>
                  </a:outerShdw>
                </a:effectLst>
              </a:rPr>
              <a:t>Welcome to Curriculum Night</a:t>
            </a:r>
            <a:endParaRPr lang="en-US" b="1" dirty="0">
              <a:solidFill>
                <a:srgbClr val="00B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 </a:t>
            </a:r>
          </a:p>
          <a:p>
            <a:r>
              <a:rPr lang="en-US" dirty="0" smtClean="0"/>
              <a:t>2</a:t>
            </a:r>
            <a:r>
              <a:rPr lang="en-US" baseline="30000" dirty="0" smtClean="0"/>
              <a:t>nd</a:t>
            </a:r>
            <a:r>
              <a:rPr lang="en-US" dirty="0" smtClean="0"/>
              <a:t> Grade</a:t>
            </a:r>
          </a:p>
          <a:p>
            <a:endParaRPr lang="en-US" dirty="0"/>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9" name="Object 1"/>
          <p:cNvGraphicFramePr>
            <a:graphicFrameLocks noChangeAspect="1"/>
          </p:cNvGraphicFramePr>
          <p:nvPr/>
        </p:nvGraphicFramePr>
        <p:xfrm>
          <a:off x="6172200" y="4114800"/>
          <a:ext cx="1571625" cy="1571625"/>
        </p:xfrm>
        <a:graphic>
          <a:graphicData uri="http://schemas.openxmlformats.org/presentationml/2006/ole">
            <p:oleObj spid="_x0000_s12290" r:id="rId3" imgW="1571844" imgH="1571844" progId="">
              <p:embed/>
            </p:oleObj>
          </a:graphicData>
        </a:graphic>
      </p:graphicFrame>
      <p:pic>
        <p:nvPicPr>
          <p:cNvPr id="5" name="Picture 4"/>
          <p:cNvPicPr>
            <a:picLocks noChangeAspect="1"/>
          </p:cNvPicPr>
          <p:nvPr/>
        </p:nvPicPr>
        <p:blipFill>
          <a:blip r:embed="rId4"/>
          <a:stretch>
            <a:fillRect/>
          </a:stretch>
        </p:blipFill>
        <p:spPr>
          <a:xfrm>
            <a:off x="2988356" y="228600"/>
            <a:ext cx="3183844" cy="2793493"/>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Science &amp; Social Studies</a:t>
            </a:r>
            <a:endParaRPr lang="en-US" dirty="0"/>
          </a:p>
        </p:txBody>
      </p:sp>
      <p:sp>
        <p:nvSpPr>
          <p:cNvPr id="4" name="Content Placeholder 3"/>
          <p:cNvSpPr>
            <a:spLocks noGrp="1"/>
          </p:cNvSpPr>
          <p:nvPr>
            <p:ph sz="half" idx="1"/>
          </p:nvPr>
        </p:nvSpPr>
        <p:spPr/>
        <p:txBody>
          <a:bodyPr/>
          <a:lstStyle/>
          <a:p>
            <a:r>
              <a:rPr lang="en-US" dirty="0" smtClean="0"/>
              <a:t>Weather</a:t>
            </a:r>
          </a:p>
          <a:p>
            <a:r>
              <a:rPr lang="en-US" dirty="0" smtClean="0"/>
              <a:t>Sound</a:t>
            </a:r>
          </a:p>
          <a:p>
            <a:r>
              <a:rPr lang="en-US" dirty="0" smtClean="0"/>
              <a:t>Matter</a:t>
            </a:r>
          </a:p>
          <a:p>
            <a:r>
              <a:rPr lang="en-US" dirty="0" smtClean="0"/>
              <a:t>Life cycles </a:t>
            </a:r>
          </a:p>
          <a:p>
            <a:pPr>
              <a:buNone/>
            </a:pPr>
            <a:endParaRPr lang="en-US" sz="1800" dirty="0" smtClean="0"/>
          </a:p>
          <a:p>
            <a:pPr>
              <a:buNone/>
            </a:pPr>
            <a:r>
              <a:rPr lang="en-US" sz="1800" dirty="0" smtClean="0"/>
              <a:t>Conduct investigations/experiments</a:t>
            </a:r>
          </a:p>
          <a:p>
            <a:pPr>
              <a:buNone/>
            </a:pPr>
            <a:endParaRPr lang="en-US" sz="1800" dirty="0" smtClean="0"/>
          </a:p>
          <a:p>
            <a:pPr>
              <a:buNone/>
            </a:pPr>
            <a:r>
              <a:rPr lang="en-US" sz="1800" dirty="0" smtClean="0"/>
              <a:t>Science Lab with Mr. Wills</a:t>
            </a:r>
          </a:p>
          <a:p>
            <a:pPr>
              <a:buNone/>
            </a:pPr>
            <a:endParaRPr lang="en-US" sz="1800" dirty="0" smtClean="0"/>
          </a:p>
          <a:p>
            <a:pPr>
              <a:buNone/>
            </a:pPr>
            <a:r>
              <a:rPr lang="en-US" sz="1800" dirty="0" smtClean="0"/>
              <a:t>Hands-on activities</a:t>
            </a:r>
          </a:p>
          <a:p>
            <a:pPr>
              <a:buNone/>
            </a:pPr>
            <a:endParaRPr lang="en-US" sz="1800" dirty="0" smtClean="0"/>
          </a:p>
          <a:p>
            <a:pPr>
              <a:buNone/>
            </a:pPr>
            <a:endParaRPr lang="en-US" dirty="0" smtClean="0"/>
          </a:p>
          <a:p>
            <a:endParaRPr lang="en-US" dirty="0"/>
          </a:p>
        </p:txBody>
      </p:sp>
      <p:sp>
        <p:nvSpPr>
          <p:cNvPr id="5" name="Content Placeholder 4"/>
          <p:cNvSpPr>
            <a:spLocks noGrp="1"/>
          </p:cNvSpPr>
          <p:nvPr>
            <p:ph sz="half" idx="2"/>
          </p:nvPr>
        </p:nvSpPr>
        <p:spPr/>
        <p:txBody>
          <a:bodyPr/>
          <a:lstStyle/>
          <a:p>
            <a:pPr algn="ctr">
              <a:buNone/>
            </a:pPr>
            <a:r>
              <a:rPr lang="en-US" sz="2400" dirty="0" smtClean="0"/>
              <a:t>Cougar Characteristics to become responsible citizens.</a:t>
            </a:r>
          </a:p>
          <a:p>
            <a:r>
              <a:rPr lang="en-US" sz="2000" dirty="0" smtClean="0"/>
              <a:t>Honesty</a:t>
            </a:r>
          </a:p>
          <a:p>
            <a:r>
              <a:rPr lang="en-US" sz="2000" dirty="0" smtClean="0"/>
              <a:t>Caring</a:t>
            </a:r>
          </a:p>
          <a:p>
            <a:r>
              <a:rPr lang="en-US" sz="2000" dirty="0" smtClean="0"/>
              <a:t>Perseverance</a:t>
            </a:r>
          </a:p>
          <a:p>
            <a:r>
              <a:rPr lang="en-US" sz="2000" dirty="0" smtClean="0"/>
              <a:t>Citizenship</a:t>
            </a:r>
          </a:p>
          <a:p>
            <a:r>
              <a:rPr lang="en-US" sz="2000" dirty="0" smtClean="0"/>
              <a:t>Fairness</a:t>
            </a:r>
          </a:p>
          <a:p>
            <a:pPr>
              <a:buNone/>
            </a:pPr>
            <a:r>
              <a:rPr lang="en-US" sz="2000" b="1" dirty="0" smtClean="0"/>
              <a:t>Geography</a:t>
            </a:r>
          </a:p>
          <a:p>
            <a:pPr>
              <a:buNone/>
            </a:pPr>
            <a:r>
              <a:rPr lang="en-US" sz="2000" b="1" dirty="0" smtClean="0"/>
              <a:t>Communities</a:t>
            </a:r>
          </a:p>
          <a:p>
            <a:pPr>
              <a:buNone/>
            </a:pPr>
            <a:r>
              <a:rPr lang="en-US" sz="2000" b="1" dirty="0" smtClean="0"/>
              <a:t>Economics-wants &amp; needs</a:t>
            </a:r>
          </a:p>
          <a:p>
            <a:pPr>
              <a:buNone/>
            </a:pPr>
            <a:r>
              <a:rPr lang="en-US" sz="2000" b="1" dirty="0" smtClean="0"/>
              <a:t>Government- political positions</a:t>
            </a:r>
          </a:p>
          <a:p>
            <a:pPr>
              <a:buNone/>
            </a:pPr>
            <a:endParaRPr lang="en-US" sz="2000" dirty="0" smtClean="0"/>
          </a:p>
          <a:p>
            <a:pPr>
              <a:buNone/>
            </a:pPr>
            <a:endParaRPr lang="en-US" dirty="0"/>
          </a:p>
        </p:txBody>
      </p:sp>
      <p:pic>
        <p:nvPicPr>
          <p:cNvPr id="6146" name="Picture 2" descr="C:\Documents and Settings\whitney.ansel\Local Settings\Temporary Internet Files\Content.IE5\LPZ47ZC7\MC900055657[1].wmf"/>
          <p:cNvPicPr>
            <a:picLocks noChangeAspect="1" noChangeArrowheads="1"/>
          </p:cNvPicPr>
          <p:nvPr/>
        </p:nvPicPr>
        <p:blipFill>
          <a:blip r:embed="rId2" cstate="print"/>
          <a:srcRect/>
          <a:stretch>
            <a:fillRect/>
          </a:stretch>
        </p:blipFill>
        <p:spPr bwMode="auto">
          <a:xfrm>
            <a:off x="7010400" y="2590800"/>
            <a:ext cx="1676399" cy="2629757"/>
          </a:xfrm>
          <a:prstGeom prst="rect">
            <a:avLst/>
          </a:prstGeom>
          <a:noFill/>
        </p:spPr>
      </p:pic>
      <p:pic>
        <p:nvPicPr>
          <p:cNvPr id="6149" name="Picture 5" descr="C:\Program Files\Microsoft Office\MEDIA\CAGCAT10\j0293828.wmf"/>
          <p:cNvPicPr>
            <a:picLocks noChangeAspect="1" noChangeArrowheads="1"/>
          </p:cNvPicPr>
          <p:nvPr/>
        </p:nvPicPr>
        <p:blipFill>
          <a:blip r:embed="rId3" cstate="print"/>
          <a:srcRect/>
          <a:stretch>
            <a:fillRect/>
          </a:stretch>
        </p:blipFill>
        <p:spPr bwMode="auto">
          <a:xfrm>
            <a:off x="2438400" y="1371600"/>
            <a:ext cx="1142999" cy="1202905"/>
          </a:xfrm>
          <a:prstGeom prst="rect">
            <a:avLst/>
          </a:prstGeom>
          <a:noFill/>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normAutofit lnSpcReduction="10000"/>
          </a:bodyPr>
          <a:lstStyle/>
          <a:p>
            <a:r>
              <a:rPr lang="en-US" dirty="0" smtClean="0"/>
              <a:t>MAPS-assesses reading, math, science, and social studies</a:t>
            </a:r>
          </a:p>
          <a:p>
            <a:r>
              <a:rPr lang="en-US" dirty="0" smtClean="0"/>
              <a:t>DIBELS-assesses reading fluency (words per minute) </a:t>
            </a:r>
          </a:p>
          <a:p>
            <a:r>
              <a:rPr lang="en-US" dirty="0" smtClean="0"/>
              <a:t>Reading 3D</a:t>
            </a:r>
          </a:p>
          <a:p>
            <a:r>
              <a:rPr lang="en-US" dirty="0" smtClean="0"/>
              <a:t>Common assessments</a:t>
            </a:r>
          </a:p>
          <a:p>
            <a:pPr lvl="1"/>
            <a:r>
              <a:rPr lang="en-US" dirty="0" smtClean="0"/>
              <a:t>Math computation test</a:t>
            </a:r>
          </a:p>
          <a:p>
            <a:pPr lvl="1"/>
            <a:r>
              <a:rPr lang="en-US" dirty="0" smtClean="0"/>
              <a:t>Fast Facts test</a:t>
            </a:r>
          </a:p>
          <a:p>
            <a:pPr lvl="1"/>
            <a:r>
              <a:rPr lang="en-US" dirty="0" smtClean="0"/>
              <a:t>Reading comprehension test</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u="sng" dirty="0" smtClean="0"/>
              <a:t>AGENDAS</a:t>
            </a:r>
            <a:endParaRPr lang="en-US" u="sng" dirty="0"/>
          </a:p>
        </p:txBody>
      </p:sp>
      <p:sp>
        <p:nvSpPr>
          <p:cNvPr id="6" name="TextBox 5"/>
          <p:cNvSpPr txBox="1"/>
          <p:nvPr/>
        </p:nvSpPr>
        <p:spPr>
          <a:xfrm>
            <a:off x="304800" y="1371601"/>
            <a:ext cx="8229600" cy="2585323"/>
          </a:xfrm>
          <a:prstGeom prst="rect">
            <a:avLst/>
          </a:prstGeom>
          <a:noFill/>
        </p:spPr>
        <p:txBody>
          <a:bodyPr wrap="square" rtlCol="0">
            <a:spAutoFit/>
          </a:bodyPr>
          <a:lstStyle/>
          <a:p>
            <a:r>
              <a:rPr lang="en-US" sz="2400" b="1" dirty="0" smtClean="0"/>
              <a:t>GREAT form of Communication!!!!!!</a:t>
            </a:r>
          </a:p>
          <a:p>
            <a:r>
              <a:rPr lang="en-US" sz="2400" b="1" dirty="0" smtClean="0"/>
              <a:t>Please sign every night: </a:t>
            </a:r>
          </a:p>
          <a:p>
            <a:r>
              <a:rPr lang="en-US" dirty="0" smtClean="0"/>
              <a:t>	</a:t>
            </a:r>
            <a:r>
              <a:rPr lang="en-US" sz="2400" dirty="0" smtClean="0"/>
              <a:t>homework</a:t>
            </a:r>
          </a:p>
          <a:p>
            <a:r>
              <a:rPr lang="en-US" sz="2400" dirty="0" smtClean="0"/>
              <a:t>	behavior</a:t>
            </a:r>
          </a:p>
          <a:p>
            <a:r>
              <a:rPr lang="en-US" sz="2400" dirty="0" smtClean="0"/>
              <a:t>	notes</a:t>
            </a:r>
          </a:p>
          <a:p>
            <a:r>
              <a:rPr lang="en-US" sz="2400" dirty="0" smtClean="0"/>
              <a:t>	reading log</a:t>
            </a:r>
          </a:p>
          <a:p>
            <a:r>
              <a:rPr lang="en-US" dirty="0" smtClean="0"/>
              <a:t>	 </a:t>
            </a:r>
            <a:endParaRPr lang="en-US" dirty="0"/>
          </a:p>
        </p:txBody>
      </p:sp>
      <p:sp>
        <p:nvSpPr>
          <p:cNvPr id="7" name="TextBox 6"/>
          <p:cNvSpPr txBox="1"/>
          <p:nvPr/>
        </p:nvSpPr>
        <p:spPr>
          <a:xfrm>
            <a:off x="800100" y="3657600"/>
            <a:ext cx="7239000" cy="3354765"/>
          </a:xfrm>
          <a:prstGeom prst="rect">
            <a:avLst/>
          </a:prstGeom>
          <a:noFill/>
        </p:spPr>
        <p:txBody>
          <a:bodyPr wrap="square" rtlCol="0">
            <a:spAutoFit/>
          </a:bodyPr>
          <a:lstStyle/>
          <a:p>
            <a:pPr algn="ctr"/>
            <a:r>
              <a:rPr lang="en-US" sz="4400" u="sng" dirty="0" smtClean="0"/>
              <a:t>GRADING</a:t>
            </a:r>
          </a:p>
          <a:p>
            <a:r>
              <a:rPr lang="en-US" sz="2800" dirty="0"/>
              <a:t>4 Exceeds Expectations</a:t>
            </a:r>
          </a:p>
          <a:p>
            <a:r>
              <a:rPr lang="en-US" sz="2800" dirty="0"/>
              <a:t>3 Expands Grade Level Standards</a:t>
            </a:r>
          </a:p>
          <a:p>
            <a:r>
              <a:rPr lang="en-US" sz="2800" dirty="0"/>
              <a:t>2 Meeting grade level standards</a:t>
            </a:r>
          </a:p>
          <a:p>
            <a:r>
              <a:rPr lang="en-US" sz="2800" dirty="0"/>
              <a:t>1 Not Meeting Grade Level Standards</a:t>
            </a:r>
          </a:p>
          <a:p>
            <a:r>
              <a:rPr lang="en-US" sz="2800" dirty="0"/>
              <a:t>N/A Not Assessed at this Time</a:t>
            </a:r>
          </a:p>
          <a:p>
            <a:pPr algn="ctr"/>
            <a:r>
              <a:rPr lang="en-US" sz="2800" dirty="0" smtClean="0"/>
              <a:t>	</a:t>
            </a:r>
            <a:endParaRPr lang="en-US" sz="2800"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 of Events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946282208"/>
              </p:ext>
            </p:extLst>
          </p:nvPr>
        </p:nvGraphicFramePr>
        <p:xfrm>
          <a:off x="1524000" y="1425344"/>
          <a:ext cx="6400800" cy="4953002"/>
        </p:xfrm>
        <a:graphic>
          <a:graphicData uri="http://schemas.openxmlformats.org/drawingml/2006/table">
            <a:tbl>
              <a:tblPr/>
              <a:tblGrid>
                <a:gridCol w="1271682"/>
                <a:gridCol w="5129118"/>
              </a:tblGrid>
              <a:tr h="580507">
                <a:tc>
                  <a:txBody>
                    <a:bodyPr/>
                    <a:lstStyle/>
                    <a:p>
                      <a:pPr algn="l" fontAlgn="t"/>
                      <a:r>
                        <a:rPr lang="en-US" sz="1100" b="1" dirty="0">
                          <a:solidFill>
                            <a:srgbClr val="333333"/>
                          </a:solidFill>
                          <a:effectLst/>
                          <a:latin typeface="Arial" panose="020B0604020202020204" pitchFamily="34" charset="0"/>
                        </a:rPr>
                        <a:t>Sep 3</a:t>
                      </a:r>
                    </a:p>
                  </a:txBody>
                  <a:tcPr marL="22744" marR="22744" marT="22744" marB="22744">
                    <a:lnL>
                      <a:noFill/>
                    </a:lnL>
                    <a:lnR>
                      <a:noFill/>
                    </a:lnR>
                    <a:lnT>
                      <a:noFill/>
                    </a:lnT>
                    <a:lnB>
                      <a:noFill/>
                    </a:lnB>
                    <a:solidFill>
                      <a:srgbClr val="F3F3F3"/>
                    </a:solidFill>
                  </a:tcPr>
                </a:tc>
                <a:tc>
                  <a:txBody>
                    <a:bodyPr/>
                    <a:lstStyle/>
                    <a:p>
                      <a:pPr algn="l" fontAlgn="t"/>
                      <a:r>
                        <a:rPr lang="en-US" sz="1100">
                          <a:effectLst/>
                          <a:latin typeface="Arial" panose="020B0604020202020204" pitchFamily="34" charset="0"/>
                        </a:rPr>
                        <a:t>SCHOOL LEADERSHIP TEAM (SLT) MEETING</a:t>
                      </a:r>
                    </a:p>
                  </a:txBody>
                  <a:tcPr marL="22744" marR="22744" marT="17058" marB="22744">
                    <a:lnL>
                      <a:noFill/>
                    </a:lnL>
                    <a:lnR>
                      <a:noFill/>
                    </a:lnR>
                    <a:lnT>
                      <a:noFill/>
                    </a:lnT>
                    <a:lnB>
                      <a:noFill/>
                    </a:lnB>
                    <a:solidFill>
                      <a:srgbClr val="F3F3F3"/>
                    </a:solidFill>
                  </a:tcPr>
                </a:tc>
              </a:tr>
              <a:tr h="407278">
                <a:tc>
                  <a:txBody>
                    <a:bodyPr/>
                    <a:lstStyle/>
                    <a:p>
                      <a:pPr algn="l" fontAlgn="t"/>
                      <a:r>
                        <a:rPr lang="en-US" sz="1100" b="1" dirty="0">
                          <a:solidFill>
                            <a:srgbClr val="333333"/>
                          </a:solidFill>
                          <a:effectLst/>
                          <a:latin typeface="Arial" panose="020B0604020202020204" pitchFamily="34" charset="0"/>
                        </a:rPr>
                        <a:t>Sep 5</a:t>
                      </a:r>
                    </a:p>
                  </a:txBody>
                  <a:tcPr marL="22744" marR="22744" marT="22744" marB="22744">
                    <a:lnL>
                      <a:noFill/>
                    </a:lnL>
                    <a:lnR>
                      <a:noFill/>
                    </a:lnR>
                    <a:lnT>
                      <a:noFill/>
                    </a:lnT>
                    <a:lnB>
                      <a:noFill/>
                    </a:lnB>
                    <a:solidFill>
                      <a:srgbClr val="F3F3F3"/>
                    </a:solidFill>
                  </a:tcPr>
                </a:tc>
                <a:tc>
                  <a:txBody>
                    <a:bodyPr/>
                    <a:lstStyle/>
                    <a:p>
                      <a:pPr algn="l" fontAlgn="t"/>
                      <a:r>
                        <a:rPr lang="en-US" sz="1100" dirty="0">
                          <a:effectLst/>
                          <a:latin typeface="Arial" panose="020B0604020202020204" pitchFamily="34" charset="0"/>
                        </a:rPr>
                        <a:t>PTO BOARD MEETING</a:t>
                      </a:r>
                    </a:p>
                  </a:txBody>
                  <a:tcPr marL="22744" marR="22744" marT="17058" marB="22744">
                    <a:lnL>
                      <a:noFill/>
                    </a:lnL>
                    <a:lnR>
                      <a:noFill/>
                    </a:lnR>
                    <a:lnT>
                      <a:noFill/>
                    </a:lnT>
                    <a:lnB>
                      <a:noFill/>
                    </a:lnB>
                    <a:solidFill>
                      <a:srgbClr val="F3F3F3"/>
                    </a:solidFill>
                  </a:tcPr>
                </a:tc>
              </a:tr>
              <a:tr h="580507">
                <a:tc>
                  <a:txBody>
                    <a:bodyPr/>
                    <a:lstStyle/>
                    <a:p>
                      <a:pPr algn="l" fontAlgn="t"/>
                      <a:r>
                        <a:rPr lang="en-US" sz="1100" b="1">
                          <a:solidFill>
                            <a:srgbClr val="333333"/>
                          </a:solidFill>
                          <a:effectLst/>
                          <a:latin typeface="Arial" panose="020B0604020202020204" pitchFamily="34" charset="0"/>
                        </a:rPr>
                        <a:t>Sep 23</a:t>
                      </a:r>
                    </a:p>
                  </a:txBody>
                  <a:tcPr marL="22744" marR="22744" marT="22744" marB="22744">
                    <a:lnL>
                      <a:noFill/>
                    </a:lnL>
                    <a:lnR>
                      <a:noFill/>
                    </a:lnR>
                    <a:lnT>
                      <a:noFill/>
                    </a:lnT>
                    <a:lnB>
                      <a:noFill/>
                    </a:lnB>
                    <a:solidFill>
                      <a:srgbClr val="F3F3F3"/>
                    </a:solidFill>
                  </a:tcPr>
                </a:tc>
                <a:tc>
                  <a:txBody>
                    <a:bodyPr/>
                    <a:lstStyle/>
                    <a:p>
                      <a:pPr algn="l" fontAlgn="t"/>
                      <a:r>
                        <a:rPr lang="en-US" sz="1100">
                          <a:effectLst/>
                          <a:latin typeface="Arial" panose="020B0604020202020204" pitchFamily="34" charset="0"/>
                        </a:rPr>
                        <a:t>NO SCHOOL: TEACHER WORKDAY</a:t>
                      </a:r>
                    </a:p>
                  </a:txBody>
                  <a:tcPr marL="22744" marR="22744" marT="17058" marB="22744">
                    <a:lnL>
                      <a:noFill/>
                    </a:lnL>
                    <a:lnR>
                      <a:noFill/>
                    </a:lnR>
                    <a:lnT>
                      <a:noFill/>
                    </a:lnT>
                    <a:lnB>
                      <a:noFill/>
                    </a:lnB>
                    <a:solidFill>
                      <a:srgbClr val="F3F3F3"/>
                    </a:solidFill>
                  </a:tcPr>
                </a:tc>
              </a:tr>
              <a:tr h="407278">
                <a:tc>
                  <a:txBody>
                    <a:bodyPr/>
                    <a:lstStyle/>
                    <a:p>
                      <a:pPr algn="l" fontAlgn="t"/>
                      <a:r>
                        <a:rPr lang="en-US" sz="1100" b="1">
                          <a:solidFill>
                            <a:srgbClr val="333333"/>
                          </a:solidFill>
                          <a:effectLst/>
                          <a:latin typeface="Arial" panose="020B0604020202020204" pitchFamily="34" charset="0"/>
                        </a:rPr>
                        <a:t>Sep 26</a:t>
                      </a:r>
                    </a:p>
                  </a:txBody>
                  <a:tcPr marL="22744" marR="22744" marT="22744" marB="22744">
                    <a:lnL>
                      <a:noFill/>
                    </a:lnL>
                    <a:lnR>
                      <a:noFill/>
                    </a:lnR>
                    <a:lnT>
                      <a:noFill/>
                    </a:lnT>
                    <a:lnB>
                      <a:noFill/>
                    </a:lnB>
                    <a:solidFill>
                      <a:srgbClr val="F3F3F3"/>
                    </a:solidFill>
                  </a:tcPr>
                </a:tc>
                <a:tc>
                  <a:txBody>
                    <a:bodyPr/>
                    <a:lstStyle/>
                    <a:p>
                      <a:pPr algn="l" fontAlgn="t"/>
                      <a:r>
                        <a:rPr lang="en-US" sz="1100" dirty="0">
                          <a:effectLst/>
                          <a:latin typeface="Arial" panose="020B0604020202020204" pitchFamily="34" charset="0"/>
                        </a:rPr>
                        <a:t>STEELE CREEK GALA</a:t>
                      </a:r>
                    </a:p>
                  </a:txBody>
                  <a:tcPr marL="22744" marR="22744" marT="17058" marB="22744">
                    <a:lnL>
                      <a:noFill/>
                    </a:lnL>
                    <a:lnR>
                      <a:noFill/>
                    </a:lnR>
                    <a:lnT>
                      <a:noFill/>
                    </a:lnT>
                    <a:lnB>
                      <a:noFill/>
                    </a:lnB>
                    <a:solidFill>
                      <a:srgbClr val="F3F3F3"/>
                    </a:solidFill>
                  </a:tcPr>
                </a:tc>
              </a:tr>
              <a:tr h="580507">
                <a:tc>
                  <a:txBody>
                    <a:bodyPr/>
                    <a:lstStyle/>
                    <a:p>
                      <a:pPr algn="l" fontAlgn="t"/>
                      <a:r>
                        <a:rPr lang="en-US" sz="1100" b="1">
                          <a:solidFill>
                            <a:srgbClr val="333333"/>
                          </a:solidFill>
                          <a:effectLst/>
                          <a:latin typeface="Arial" panose="020B0604020202020204" pitchFamily="34" charset="0"/>
                        </a:rPr>
                        <a:t>Oct 1</a:t>
                      </a:r>
                    </a:p>
                  </a:txBody>
                  <a:tcPr marL="22744" marR="22744" marT="22744" marB="22744">
                    <a:lnL>
                      <a:noFill/>
                    </a:lnL>
                    <a:lnR>
                      <a:noFill/>
                    </a:lnR>
                    <a:lnT>
                      <a:noFill/>
                    </a:lnT>
                    <a:lnB>
                      <a:noFill/>
                    </a:lnB>
                    <a:solidFill>
                      <a:srgbClr val="F3F3F3"/>
                    </a:solidFill>
                  </a:tcPr>
                </a:tc>
                <a:tc>
                  <a:txBody>
                    <a:bodyPr/>
                    <a:lstStyle/>
                    <a:p>
                      <a:pPr algn="l" fontAlgn="t"/>
                      <a:r>
                        <a:rPr lang="en-US" sz="1100">
                          <a:effectLst/>
                          <a:latin typeface="Arial" panose="020B0604020202020204" pitchFamily="34" charset="0"/>
                        </a:rPr>
                        <a:t>SCHOOL LEADERSHIP TEAM (SLT) MEETING</a:t>
                      </a:r>
                    </a:p>
                  </a:txBody>
                  <a:tcPr marL="22744" marR="22744" marT="17058" marB="22744">
                    <a:lnL>
                      <a:noFill/>
                    </a:lnL>
                    <a:lnR>
                      <a:noFill/>
                    </a:lnR>
                    <a:lnT>
                      <a:noFill/>
                    </a:lnT>
                    <a:lnB>
                      <a:noFill/>
                    </a:lnB>
                    <a:solidFill>
                      <a:srgbClr val="F3F3F3"/>
                    </a:solidFill>
                  </a:tcPr>
                </a:tc>
              </a:tr>
              <a:tr h="415273">
                <a:tc>
                  <a:txBody>
                    <a:bodyPr/>
                    <a:lstStyle/>
                    <a:p>
                      <a:pPr algn="l" fontAlgn="t"/>
                      <a:r>
                        <a:rPr lang="en-US" sz="1100" b="1">
                          <a:solidFill>
                            <a:srgbClr val="333333"/>
                          </a:solidFill>
                          <a:effectLst/>
                          <a:latin typeface="Arial" panose="020B0604020202020204" pitchFamily="34" charset="0"/>
                        </a:rPr>
                        <a:t>Oct 7</a:t>
                      </a:r>
                    </a:p>
                  </a:txBody>
                  <a:tcPr marL="22744" marR="22744" marT="22744" marB="22744">
                    <a:lnL>
                      <a:noFill/>
                    </a:lnL>
                    <a:lnR>
                      <a:noFill/>
                    </a:lnR>
                    <a:lnT>
                      <a:noFill/>
                    </a:lnT>
                    <a:lnB>
                      <a:noFill/>
                    </a:lnB>
                    <a:solidFill>
                      <a:srgbClr val="F3F3F3"/>
                    </a:solidFill>
                  </a:tcPr>
                </a:tc>
                <a:tc>
                  <a:txBody>
                    <a:bodyPr/>
                    <a:lstStyle/>
                    <a:p>
                      <a:pPr algn="l" fontAlgn="t"/>
                      <a:r>
                        <a:rPr lang="en-US" sz="1100">
                          <a:effectLst/>
                          <a:latin typeface="Arial" panose="020B0604020202020204" pitchFamily="34" charset="0"/>
                        </a:rPr>
                        <a:t>NEW: EARLY RELEASE DAY</a:t>
                      </a:r>
                    </a:p>
                  </a:txBody>
                  <a:tcPr marL="22744" marR="22744" marT="17058" marB="22744">
                    <a:lnL>
                      <a:noFill/>
                    </a:lnL>
                    <a:lnR>
                      <a:noFill/>
                    </a:lnR>
                    <a:lnT>
                      <a:noFill/>
                    </a:lnT>
                    <a:lnB>
                      <a:noFill/>
                    </a:lnB>
                    <a:solidFill>
                      <a:srgbClr val="F3F3F3"/>
                    </a:solidFill>
                  </a:tcPr>
                </a:tc>
              </a:tr>
              <a:tr h="580507">
                <a:tc>
                  <a:txBody>
                    <a:bodyPr/>
                    <a:lstStyle/>
                    <a:p>
                      <a:pPr algn="l" fontAlgn="t"/>
                      <a:r>
                        <a:rPr lang="en-US" sz="1100" b="1">
                          <a:solidFill>
                            <a:srgbClr val="333333"/>
                          </a:solidFill>
                          <a:effectLst/>
                          <a:latin typeface="Arial" panose="020B0604020202020204" pitchFamily="34" charset="0"/>
                        </a:rPr>
                        <a:t>Oct 9</a:t>
                      </a:r>
                    </a:p>
                  </a:txBody>
                  <a:tcPr marL="22744" marR="22744" marT="22744" marB="22744">
                    <a:lnL>
                      <a:noFill/>
                    </a:lnL>
                    <a:lnR>
                      <a:noFill/>
                    </a:lnR>
                    <a:lnT>
                      <a:noFill/>
                    </a:lnT>
                    <a:lnB>
                      <a:noFill/>
                    </a:lnB>
                    <a:solidFill>
                      <a:srgbClr val="F3F3F3"/>
                    </a:solidFill>
                  </a:tcPr>
                </a:tc>
                <a:tc>
                  <a:txBody>
                    <a:bodyPr/>
                    <a:lstStyle/>
                    <a:p>
                      <a:pPr algn="l" fontAlgn="t"/>
                      <a:r>
                        <a:rPr lang="en-US" sz="1100">
                          <a:effectLst/>
                          <a:latin typeface="Arial" panose="020B0604020202020204" pitchFamily="34" charset="0"/>
                        </a:rPr>
                        <a:t>GRAND OPENING: FALL BOOKFAIR &amp; SCHOOL DANCE</a:t>
                      </a:r>
                    </a:p>
                  </a:txBody>
                  <a:tcPr marL="22744" marR="22744" marT="17058" marB="22744">
                    <a:lnL>
                      <a:noFill/>
                    </a:lnL>
                    <a:lnR>
                      <a:noFill/>
                    </a:lnR>
                    <a:lnT>
                      <a:noFill/>
                    </a:lnT>
                    <a:lnB>
                      <a:noFill/>
                    </a:lnB>
                    <a:solidFill>
                      <a:srgbClr val="F3F3F3"/>
                    </a:solidFill>
                  </a:tcPr>
                </a:tc>
              </a:tr>
              <a:tr h="407278">
                <a:tc>
                  <a:txBody>
                    <a:bodyPr/>
                    <a:lstStyle/>
                    <a:p>
                      <a:pPr algn="l" fontAlgn="t"/>
                      <a:r>
                        <a:rPr lang="en-US" sz="1100" b="1">
                          <a:solidFill>
                            <a:srgbClr val="333333"/>
                          </a:solidFill>
                          <a:effectLst/>
                          <a:latin typeface="Arial" panose="020B0604020202020204" pitchFamily="34" charset="0"/>
                        </a:rPr>
                        <a:t>Oct 10</a:t>
                      </a:r>
                    </a:p>
                  </a:txBody>
                  <a:tcPr marL="22744" marR="22744" marT="22744" marB="22744">
                    <a:lnL>
                      <a:noFill/>
                    </a:lnL>
                    <a:lnR>
                      <a:noFill/>
                    </a:lnR>
                    <a:lnT>
                      <a:noFill/>
                    </a:lnT>
                    <a:lnB>
                      <a:noFill/>
                    </a:lnB>
                    <a:solidFill>
                      <a:srgbClr val="F3F3F3"/>
                    </a:solidFill>
                  </a:tcPr>
                </a:tc>
                <a:tc>
                  <a:txBody>
                    <a:bodyPr/>
                    <a:lstStyle/>
                    <a:p>
                      <a:pPr algn="l" fontAlgn="t"/>
                      <a:r>
                        <a:rPr lang="en-US" sz="1100" dirty="0">
                          <a:effectLst/>
                          <a:latin typeface="Arial" panose="020B0604020202020204" pitchFamily="34" charset="0"/>
                        </a:rPr>
                        <a:t>PTO BOARD MEETING</a:t>
                      </a:r>
                    </a:p>
                  </a:txBody>
                  <a:tcPr marL="22744" marR="22744" marT="17058" marB="22744">
                    <a:lnL>
                      <a:noFill/>
                    </a:lnL>
                    <a:lnR>
                      <a:noFill/>
                    </a:lnR>
                    <a:lnT>
                      <a:noFill/>
                    </a:lnT>
                    <a:lnB>
                      <a:noFill/>
                    </a:lnB>
                    <a:solidFill>
                      <a:srgbClr val="F3F3F3"/>
                    </a:solidFill>
                  </a:tcPr>
                </a:tc>
              </a:tr>
              <a:tr h="586589">
                <a:tc>
                  <a:txBody>
                    <a:bodyPr/>
                    <a:lstStyle/>
                    <a:p>
                      <a:pPr algn="l" fontAlgn="t"/>
                      <a:r>
                        <a:rPr lang="en-US" sz="1100" b="1">
                          <a:solidFill>
                            <a:srgbClr val="333333"/>
                          </a:solidFill>
                          <a:effectLst/>
                          <a:latin typeface="Arial" panose="020B0604020202020204" pitchFamily="34" charset="0"/>
                        </a:rPr>
                        <a:t>Oct 12 - 16</a:t>
                      </a:r>
                    </a:p>
                  </a:txBody>
                  <a:tcPr marL="22744" marR="22744" marT="22744" marB="22744">
                    <a:lnL>
                      <a:noFill/>
                    </a:lnL>
                    <a:lnR>
                      <a:noFill/>
                    </a:lnR>
                    <a:lnT>
                      <a:noFill/>
                    </a:lnT>
                    <a:lnB>
                      <a:noFill/>
                    </a:lnB>
                    <a:solidFill>
                      <a:srgbClr val="F3F3F3"/>
                    </a:solidFill>
                  </a:tcPr>
                </a:tc>
                <a:tc>
                  <a:txBody>
                    <a:bodyPr/>
                    <a:lstStyle/>
                    <a:p>
                      <a:pPr algn="l" fontAlgn="t"/>
                      <a:r>
                        <a:rPr lang="en-US" sz="1100">
                          <a:effectLst/>
                          <a:latin typeface="Arial" panose="020B0604020202020204" pitchFamily="34" charset="0"/>
                        </a:rPr>
                        <a:t>FALL BOOK FAIR PURCHASE WEEK FOR STUDENTS</a:t>
                      </a:r>
                    </a:p>
                  </a:txBody>
                  <a:tcPr marL="22744" marR="22744" marT="17058" marB="22744">
                    <a:lnL>
                      <a:noFill/>
                    </a:lnL>
                    <a:lnR>
                      <a:noFill/>
                    </a:lnR>
                    <a:lnT>
                      <a:noFill/>
                    </a:lnT>
                    <a:lnB>
                      <a:noFill/>
                    </a:lnB>
                    <a:solidFill>
                      <a:srgbClr val="F3F3F3"/>
                    </a:solidFill>
                  </a:tcPr>
                </a:tc>
              </a:tr>
              <a:tr h="407278">
                <a:tc>
                  <a:txBody>
                    <a:bodyPr/>
                    <a:lstStyle/>
                    <a:p>
                      <a:pPr algn="l" fontAlgn="t"/>
                      <a:r>
                        <a:rPr lang="en-US" sz="1100" b="1">
                          <a:solidFill>
                            <a:srgbClr val="333333"/>
                          </a:solidFill>
                          <a:effectLst/>
                          <a:latin typeface="Arial" panose="020B0604020202020204" pitchFamily="34" charset="0"/>
                        </a:rPr>
                        <a:t>Oct 22</a:t>
                      </a:r>
                    </a:p>
                  </a:txBody>
                  <a:tcPr marL="22744" marR="22744" marT="22744" marB="22744">
                    <a:lnL>
                      <a:noFill/>
                    </a:lnL>
                    <a:lnR>
                      <a:noFill/>
                    </a:lnR>
                    <a:lnT>
                      <a:noFill/>
                    </a:lnT>
                    <a:lnB>
                      <a:noFill/>
                    </a:lnB>
                    <a:solidFill>
                      <a:srgbClr val="F3F3F3"/>
                    </a:solidFill>
                  </a:tcPr>
                </a:tc>
                <a:tc>
                  <a:txBody>
                    <a:bodyPr/>
                    <a:lstStyle/>
                    <a:p>
                      <a:pPr algn="l" fontAlgn="t"/>
                      <a:r>
                        <a:rPr lang="en-US" sz="1100" dirty="0">
                          <a:effectLst/>
                          <a:latin typeface="Arial" panose="020B0604020202020204" pitchFamily="34" charset="0"/>
                        </a:rPr>
                        <a:t>1ST QUARTER ENDS</a:t>
                      </a:r>
                    </a:p>
                  </a:txBody>
                  <a:tcPr marL="22744" marR="22744" marT="17058" marB="22744">
                    <a:lnL>
                      <a:noFill/>
                    </a:lnL>
                    <a:lnR>
                      <a:noFill/>
                    </a:lnR>
                    <a:lnT>
                      <a:noFill/>
                    </a:lnT>
                    <a:lnB>
                      <a:noFill/>
                    </a:lnB>
                    <a:solidFill>
                      <a:srgbClr val="F3F3F3"/>
                    </a:solidFill>
                  </a:tcPr>
                </a:tc>
              </a:tr>
            </a:tbl>
          </a:graphicData>
        </a:graphic>
      </p:graphicFrame>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3" name="Content Placeholder 2"/>
          <p:cNvSpPr>
            <a:spLocks noGrp="1"/>
          </p:cNvSpPr>
          <p:nvPr>
            <p:ph idx="1"/>
          </p:nvPr>
        </p:nvSpPr>
        <p:spPr/>
        <p:txBody>
          <a:bodyPr/>
          <a:lstStyle/>
          <a:p>
            <a:r>
              <a:rPr lang="en-US" dirty="0" smtClean="0"/>
              <a:t>Our class website can be found at:</a:t>
            </a:r>
          </a:p>
          <a:p>
            <a:pPr algn="ctr">
              <a:buNone/>
            </a:pPr>
            <a:r>
              <a:rPr lang="en-US" dirty="0" smtClean="0"/>
              <a:t>	</a:t>
            </a:r>
            <a:r>
              <a:rPr lang="en-US" dirty="0" smtClean="0">
                <a:hlinkClick r:id="rId2"/>
              </a:rPr>
              <a:t>missb2class.weebly.com</a:t>
            </a:r>
            <a:endParaRPr lang="en-US" dirty="0" smtClean="0"/>
          </a:p>
          <a:p>
            <a:pPr>
              <a:buNone/>
            </a:pPr>
            <a:endParaRPr lang="en-US" dirty="0" smtClean="0"/>
          </a:p>
          <a:p>
            <a:r>
              <a:rPr lang="en-US" dirty="0" smtClean="0"/>
              <a:t>On the site, you will find:</a:t>
            </a:r>
          </a:p>
          <a:p>
            <a:pPr lvl="3"/>
            <a:r>
              <a:rPr lang="en-US" dirty="0" smtClean="0"/>
              <a:t>Contact information</a:t>
            </a:r>
          </a:p>
          <a:p>
            <a:pPr lvl="3"/>
            <a:r>
              <a:rPr lang="en-US" dirty="0" smtClean="0"/>
              <a:t>Calendar of events</a:t>
            </a:r>
          </a:p>
          <a:p>
            <a:pPr lvl="3"/>
            <a:r>
              <a:rPr lang="en-US" dirty="0" smtClean="0"/>
              <a:t>Homework assignments</a:t>
            </a:r>
          </a:p>
          <a:p>
            <a:pPr lvl="3"/>
            <a:r>
              <a:rPr lang="en-US" dirty="0" smtClean="0"/>
              <a:t>Helpful websites</a:t>
            </a: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Conferences</a:t>
            </a:r>
            <a:endParaRPr lang="en-US" dirty="0"/>
          </a:p>
        </p:txBody>
      </p:sp>
      <p:sp>
        <p:nvSpPr>
          <p:cNvPr id="3" name="Content Placeholder 2"/>
          <p:cNvSpPr>
            <a:spLocks noGrp="1"/>
          </p:cNvSpPr>
          <p:nvPr>
            <p:ph idx="1"/>
          </p:nvPr>
        </p:nvSpPr>
        <p:spPr/>
        <p:txBody>
          <a:bodyPr/>
          <a:lstStyle/>
          <a:p>
            <a:r>
              <a:rPr lang="en-US" dirty="0" smtClean="0"/>
              <a:t>Please provide your email address.</a:t>
            </a:r>
          </a:p>
          <a:p>
            <a:r>
              <a:rPr lang="en-US" dirty="0" smtClean="0"/>
              <a:t>Email to sign up for conferences</a:t>
            </a:r>
          </a:p>
          <a:p>
            <a:r>
              <a:rPr lang="en-US" dirty="0" smtClean="0"/>
              <a:t>Note if an interpreter is needed for the conference</a:t>
            </a:r>
          </a:p>
          <a:p>
            <a:r>
              <a:rPr lang="en-US" dirty="0" smtClean="0"/>
              <a:t>Conferences will begin the </a:t>
            </a:r>
            <a:r>
              <a:rPr lang="en-US" smtClean="0"/>
              <a:t>week of October </a:t>
            </a:r>
            <a:r>
              <a:rPr lang="en-US" dirty="0" smtClean="0"/>
              <a:t>12</a:t>
            </a:r>
            <a:r>
              <a:rPr lang="en-US" baseline="30000" dirty="0" smtClean="0"/>
              <a:t>th</a:t>
            </a:r>
            <a:r>
              <a:rPr lang="en-US" dirty="0" smtClean="0"/>
              <a:t>.</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9600" dirty="0" smtClean="0"/>
              <a:t>Questions?</a:t>
            </a:r>
            <a:endParaRPr lang="en-US" sz="9600"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Arrival/Dismissal and Attendance</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Hours- 7:45-2:45</a:t>
            </a:r>
          </a:p>
          <a:p>
            <a:r>
              <a:rPr lang="en-US" dirty="0" smtClean="0"/>
              <a:t>Students may begin arriving at 7:15</a:t>
            </a:r>
          </a:p>
          <a:p>
            <a:r>
              <a:rPr lang="en-US" dirty="0" smtClean="0"/>
              <a:t>It is very important for your child to be on time to school and at school every day to ensure that they do not miss out on instruction.</a:t>
            </a:r>
          </a:p>
          <a:p>
            <a:r>
              <a:rPr lang="en-US" dirty="0" smtClean="0"/>
              <a:t>Universal Breakfast</a:t>
            </a:r>
          </a:p>
          <a:p>
            <a:r>
              <a:rPr lang="en-US" dirty="0" smtClean="0"/>
              <a:t>If you are picking your child up early, you must be here by 2:00.</a:t>
            </a: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Rules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Be Kind</a:t>
            </a:r>
          </a:p>
          <a:p>
            <a:r>
              <a:rPr lang="en-US" sz="2400" dirty="0" smtClean="0"/>
              <a:t>Be Respectful</a:t>
            </a:r>
          </a:p>
          <a:p>
            <a:r>
              <a:rPr lang="en-US" sz="2400" dirty="0" smtClean="0"/>
              <a:t>Be Responsible </a:t>
            </a:r>
          </a:p>
          <a:p>
            <a:r>
              <a:rPr lang="en-US" sz="2400" dirty="0" smtClean="0"/>
              <a:t>Be Safe</a:t>
            </a:r>
          </a:p>
          <a:p>
            <a:r>
              <a:rPr lang="en-US" sz="2400" dirty="0" smtClean="0"/>
              <a:t>Be Cooperative</a:t>
            </a:r>
          </a:p>
          <a:p>
            <a:pPr>
              <a:buNone/>
            </a:pPr>
            <a:r>
              <a:rPr lang="en-US" sz="2000" dirty="0" smtClean="0"/>
              <a:t>If student breaks a rule they are given a warning and it is marked on the teacher clipboard. If the problem continues or they break another rule they complete a think sheet and will be sent home on yellow. If the behavior continues disciple will be noted and your child will come home on red and may receive an office referral.</a:t>
            </a:r>
          </a:p>
          <a:p>
            <a:pPr>
              <a:buNone/>
            </a:pPr>
            <a:endParaRPr lang="en-US" sz="2000" dirty="0" smtClean="0"/>
          </a:p>
          <a:p>
            <a:pPr>
              <a:buNone/>
            </a:pPr>
            <a:r>
              <a:rPr lang="en-US" sz="2000" b="1" dirty="0" smtClean="0"/>
              <a:t>Rewards-</a:t>
            </a:r>
            <a:r>
              <a:rPr lang="en-US" sz="2000" dirty="0" smtClean="0"/>
              <a:t>Students may be allowed to go to the treat box for good behavior. </a:t>
            </a:r>
            <a:endParaRPr lang="en-US" sz="2000" b="1"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Classroom Schedule</a:t>
            </a:r>
            <a:endParaRPr lang="en-US" dirty="0"/>
          </a:p>
        </p:txBody>
      </p:sp>
      <p:sp>
        <p:nvSpPr>
          <p:cNvPr id="10" name="TextBox 9"/>
          <p:cNvSpPr txBox="1"/>
          <p:nvPr/>
        </p:nvSpPr>
        <p:spPr>
          <a:xfrm>
            <a:off x="762000" y="1143000"/>
            <a:ext cx="7620000" cy="5909309"/>
          </a:xfrm>
          <a:prstGeom prst="rect">
            <a:avLst/>
          </a:prstGeom>
          <a:noFill/>
        </p:spPr>
        <p:txBody>
          <a:bodyPr wrap="square" rtlCol="0">
            <a:spAutoFit/>
          </a:bodyPr>
          <a:lstStyle/>
          <a:p>
            <a:pPr algn="ctr"/>
            <a:r>
              <a:rPr lang="en-US" sz="2700" dirty="0" smtClean="0"/>
              <a:t>7:15-7:45 Unpack, breakfast and morning work</a:t>
            </a:r>
          </a:p>
          <a:p>
            <a:pPr algn="ctr"/>
            <a:r>
              <a:rPr lang="en-US" sz="2700" dirty="0" smtClean="0"/>
              <a:t>8:00-8:10 Attendance and homework</a:t>
            </a:r>
          </a:p>
          <a:p>
            <a:pPr algn="ctr"/>
            <a:r>
              <a:rPr lang="en-US" sz="2700" dirty="0" smtClean="0"/>
              <a:t>8:10-9:20 Math Investigations</a:t>
            </a:r>
          </a:p>
          <a:p>
            <a:pPr algn="ctr"/>
            <a:r>
              <a:rPr lang="en-US" sz="2700" dirty="0" smtClean="0"/>
              <a:t>9:20-9:55 BUILD</a:t>
            </a:r>
          </a:p>
          <a:p>
            <a:pPr algn="ctr"/>
            <a:r>
              <a:rPr lang="en-US" sz="2700" dirty="0" smtClean="0"/>
              <a:t>9:55-10:35 Writing</a:t>
            </a:r>
          </a:p>
          <a:p>
            <a:pPr algn="ctr"/>
            <a:r>
              <a:rPr lang="en-US" sz="2700" dirty="0" smtClean="0"/>
              <a:t>10:35-11:10 Recess</a:t>
            </a:r>
          </a:p>
          <a:p>
            <a:pPr algn="ctr"/>
            <a:r>
              <a:rPr lang="en-US" sz="2700" dirty="0" smtClean="0"/>
              <a:t>11:15-11:40 Lunch</a:t>
            </a:r>
          </a:p>
          <a:p>
            <a:pPr algn="ctr"/>
            <a:r>
              <a:rPr lang="en-US" sz="2700" dirty="0" smtClean="0"/>
              <a:t>11:50-12:35 Connect</a:t>
            </a:r>
          </a:p>
          <a:p>
            <a:pPr algn="ctr"/>
            <a:r>
              <a:rPr lang="en-US" sz="2700" dirty="0" smtClean="0"/>
              <a:t>12:35-12:55 Shared Reading</a:t>
            </a:r>
          </a:p>
          <a:p>
            <a:pPr algn="ctr"/>
            <a:r>
              <a:rPr lang="en-US" sz="2700" dirty="0" smtClean="0"/>
              <a:t>12:55-1:45 Reading Workshop</a:t>
            </a:r>
          </a:p>
          <a:p>
            <a:pPr algn="ctr"/>
            <a:r>
              <a:rPr lang="en-US" sz="2700" dirty="0" smtClean="0"/>
              <a:t>1:45-2:15 Words Their Way</a:t>
            </a:r>
          </a:p>
          <a:p>
            <a:pPr algn="ctr"/>
            <a:r>
              <a:rPr lang="en-US" sz="2700" dirty="0" smtClean="0"/>
              <a:t>2:15-2:35 Making Meaning</a:t>
            </a:r>
          </a:p>
          <a:p>
            <a:pPr algn="ctr"/>
            <a:r>
              <a:rPr lang="en-US" sz="2700" dirty="0" smtClean="0"/>
              <a:t>2:35-2:45 Pack up and dismissal</a:t>
            </a:r>
          </a:p>
          <a:p>
            <a:endParaRPr lang="en-US" sz="27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Math-Investigations</a:t>
            </a:r>
            <a:endParaRPr lang="en-US" sz="3600" dirty="0"/>
          </a:p>
        </p:txBody>
      </p:sp>
      <p:sp>
        <p:nvSpPr>
          <p:cNvPr id="3" name="Content Placeholder 2"/>
          <p:cNvSpPr>
            <a:spLocks noGrp="1"/>
          </p:cNvSpPr>
          <p:nvPr>
            <p:ph idx="1"/>
          </p:nvPr>
        </p:nvSpPr>
        <p:spPr>
          <a:xfrm>
            <a:off x="533400" y="1143000"/>
            <a:ext cx="8229600" cy="457200"/>
          </a:xfrm>
        </p:spPr>
        <p:txBody>
          <a:bodyPr>
            <a:normAutofit/>
          </a:bodyPr>
          <a:lstStyle/>
          <a:p>
            <a:pPr algn="ctr">
              <a:buNone/>
            </a:pPr>
            <a:r>
              <a:rPr lang="en-US" sz="2400" dirty="0" smtClean="0"/>
              <a:t>What is Investigations?</a:t>
            </a:r>
            <a:endParaRPr lang="en-US" sz="2400" dirty="0"/>
          </a:p>
        </p:txBody>
      </p:sp>
      <p:sp>
        <p:nvSpPr>
          <p:cNvPr id="4" name="TextBox 3"/>
          <p:cNvSpPr txBox="1"/>
          <p:nvPr/>
        </p:nvSpPr>
        <p:spPr>
          <a:xfrm>
            <a:off x="1066800" y="1600201"/>
            <a:ext cx="6934200" cy="984885"/>
          </a:xfrm>
          <a:prstGeom prst="rect">
            <a:avLst/>
          </a:prstGeom>
          <a:noFill/>
        </p:spPr>
        <p:txBody>
          <a:bodyPr wrap="square" rtlCol="0">
            <a:spAutoFit/>
          </a:bodyPr>
          <a:lstStyle/>
          <a:p>
            <a:pPr algn="ctr"/>
            <a:r>
              <a:rPr lang="en-US" sz="2000" dirty="0" smtClean="0"/>
              <a:t>A hands-on math program  that engages the students in activities.</a:t>
            </a:r>
          </a:p>
          <a:p>
            <a:pPr>
              <a:buFont typeface="Arial" pitchFamily="34" charset="0"/>
              <a:buChar char="•"/>
            </a:pPr>
            <a:endParaRPr lang="en-US" dirty="0"/>
          </a:p>
        </p:txBody>
      </p:sp>
      <p:sp>
        <p:nvSpPr>
          <p:cNvPr id="6" name="TextBox 5"/>
          <p:cNvSpPr txBox="1"/>
          <p:nvPr/>
        </p:nvSpPr>
        <p:spPr>
          <a:xfrm>
            <a:off x="533400" y="2438401"/>
            <a:ext cx="7924800" cy="1200329"/>
          </a:xfrm>
          <a:prstGeom prst="rect">
            <a:avLst/>
          </a:prstGeom>
          <a:noFill/>
        </p:spPr>
        <p:txBody>
          <a:bodyPr wrap="square" rtlCol="0">
            <a:spAutoFit/>
          </a:bodyPr>
          <a:lstStyle/>
          <a:p>
            <a:pPr>
              <a:buFont typeface="Arial" pitchFamily="34" charset="0"/>
              <a:buChar char="•"/>
            </a:pPr>
            <a:r>
              <a:rPr lang="en-US" dirty="0" err="1" smtClean="0"/>
              <a:t>Manipulatives</a:t>
            </a:r>
            <a:r>
              <a:rPr lang="en-US" dirty="0" smtClean="0"/>
              <a:t>- connecting cubes, pattern blocks, color tiles, cards, money and more. . . </a:t>
            </a:r>
          </a:p>
          <a:p>
            <a:pPr>
              <a:buFont typeface="Arial" pitchFamily="34" charset="0"/>
              <a:buChar char="•"/>
            </a:pPr>
            <a:r>
              <a:rPr lang="en-US" dirty="0" smtClean="0"/>
              <a:t>Math games – Plus 1, Plus 2 Bingo ,  Make 10, etc.  </a:t>
            </a:r>
          </a:p>
          <a:p>
            <a:endParaRPr lang="en-US" dirty="0"/>
          </a:p>
        </p:txBody>
      </p:sp>
      <p:sp>
        <p:nvSpPr>
          <p:cNvPr id="7" name="TextBox 6"/>
          <p:cNvSpPr txBox="1"/>
          <p:nvPr/>
        </p:nvSpPr>
        <p:spPr>
          <a:xfrm>
            <a:off x="457200" y="3352800"/>
            <a:ext cx="7162800" cy="3877985"/>
          </a:xfrm>
          <a:prstGeom prst="rect">
            <a:avLst/>
          </a:prstGeom>
          <a:noFill/>
        </p:spPr>
        <p:txBody>
          <a:bodyPr wrap="square" rtlCol="0">
            <a:spAutoFit/>
          </a:bodyPr>
          <a:lstStyle/>
          <a:p>
            <a:r>
              <a:rPr lang="en-US" sz="1600" b="1" u="sng" dirty="0" smtClean="0"/>
              <a:t>Math Goals: </a:t>
            </a:r>
          </a:p>
          <a:p>
            <a:pPr>
              <a:buFont typeface="Arial" pitchFamily="34" charset="0"/>
              <a:buChar char="•"/>
            </a:pPr>
            <a:r>
              <a:rPr lang="en-US" sz="1600" dirty="0" smtClean="0"/>
              <a:t>Read and write numbers</a:t>
            </a:r>
          </a:p>
          <a:p>
            <a:pPr>
              <a:buFont typeface="Arial" pitchFamily="34" charset="0"/>
              <a:buChar char="•"/>
            </a:pPr>
            <a:r>
              <a:rPr lang="en-US" sz="1600" dirty="0" smtClean="0"/>
              <a:t>Counting by 2s, 5s, 10s</a:t>
            </a:r>
          </a:p>
          <a:p>
            <a:pPr>
              <a:buFont typeface="Arial" pitchFamily="34" charset="0"/>
              <a:buChar char="•"/>
            </a:pPr>
            <a:r>
              <a:rPr lang="en-US" sz="1600" dirty="0" smtClean="0"/>
              <a:t>Odd/even</a:t>
            </a:r>
          </a:p>
          <a:p>
            <a:pPr>
              <a:buFont typeface="Arial" pitchFamily="34" charset="0"/>
              <a:buChar char="•"/>
            </a:pPr>
            <a:r>
              <a:rPr lang="en-US" sz="1600" dirty="0" smtClean="0"/>
              <a:t>Use multiple strategies to add and subtract-number line, tally marks, hundreds board</a:t>
            </a:r>
          </a:p>
          <a:p>
            <a:pPr>
              <a:buFont typeface="Arial" pitchFamily="34" charset="0"/>
              <a:buChar char="•"/>
            </a:pPr>
            <a:r>
              <a:rPr lang="en-US" sz="1600" dirty="0" smtClean="0"/>
              <a:t>Solve story problems</a:t>
            </a:r>
          </a:p>
          <a:p>
            <a:pPr>
              <a:buFont typeface="Arial" pitchFamily="34" charset="0"/>
              <a:buChar char="•"/>
            </a:pPr>
            <a:r>
              <a:rPr lang="en-US" sz="1600" dirty="0" smtClean="0"/>
              <a:t>Write equations</a:t>
            </a:r>
          </a:p>
          <a:p>
            <a:pPr>
              <a:buFont typeface="Arial" pitchFamily="34" charset="0"/>
              <a:buChar char="•"/>
            </a:pPr>
            <a:r>
              <a:rPr lang="en-US" sz="1600" dirty="0" smtClean="0"/>
              <a:t>Geometry-polygons</a:t>
            </a:r>
          </a:p>
          <a:p>
            <a:pPr>
              <a:buFont typeface="Arial" pitchFamily="34" charset="0"/>
              <a:buChar char="•"/>
            </a:pPr>
            <a:r>
              <a:rPr lang="en-US" sz="1600" dirty="0" smtClean="0"/>
              <a:t>Telling time</a:t>
            </a:r>
          </a:p>
          <a:p>
            <a:pPr>
              <a:buFont typeface="Arial" pitchFamily="34" charset="0"/>
              <a:buChar char="•"/>
            </a:pPr>
            <a:r>
              <a:rPr lang="en-US" sz="1600" dirty="0" smtClean="0"/>
              <a:t>Symmetry and congruence</a:t>
            </a:r>
          </a:p>
          <a:p>
            <a:pPr>
              <a:buFont typeface="Arial" pitchFamily="34" charset="0"/>
              <a:buChar char="•"/>
            </a:pPr>
            <a:r>
              <a:rPr lang="en-US" sz="1600" dirty="0" smtClean="0"/>
              <a:t>patterns</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p:txBody>
      </p:sp>
      <p:pic>
        <p:nvPicPr>
          <p:cNvPr id="1027" name="Picture 3" descr="C:\Documents and Settings\whitney.ansel\Local Settings\Temporary Internet Files\Content.IE5\LPZ47ZC7\MP900399539[1].jpg"/>
          <p:cNvPicPr>
            <a:picLocks noChangeAspect="1" noChangeArrowheads="1"/>
          </p:cNvPicPr>
          <p:nvPr/>
        </p:nvPicPr>
        <p:blipFill>
          <a:blip r:embed="rId2" cstate="print"/>
          <a:srcRect/>
          <a:stretch>
            <a:fillRect/>
          </a:stretch>
        </p:blipFill>
        <p:spPr bwMode="auto">
          <a:xfrm>
            <a:off x="6172200" y="4648200"/>
            <a:ext cx="2472690" cy="1978152"/>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770" decel="100000"/>
                                        <p:tgtEl>
                                          <p:spTgt spid="3">
                                            <p:txEl>
                                              <p:pRg st="0" end="0"/>
                                            </p:txEl>
                                          </p:spTgt>
                                        </p:tgtEl>
                                      </p:cBhvr>
                                    </p:animEffect>
                                    <p:animScale>
                                      <p:cBhvr>
                                        <p:cTn id="14" dur="770" decel="100000"/>
                                        <p:tgtEl>
                                          <p:spTgt spid="3">
                                            <p:txEl>
                                              <p:pRg st="0" end="0"/>
                                            </p:txEl>
                                          </p:spTgt>
                                        </p:tgtEl>
                                      </p:cBhvr>
                                      <p:from x="10000" y="10000"/>
                                      <p:to x="200000" y="450000"/>
                                    </p:animScale>
                                    <p:animScale>
                                      <p:cBhvr>
                                        <p:cTn id="15" dur="1230" accel="100000" fill="hold">
                                          <p:stCondLst>
                                            <p:cond delay="770"/>
                                          </p:stCondLst>
                                        </p:cTn>
                                        <p:tgtEl>
                                          <p:spTgt spid="3">
                                            <p:txEl>
                                              <p:pRg st="0" end="0"/>
                                            </p:txEl>
                                          </p:spTgt>
                                        </p:tgtEl>
                                      </p:cBhvr>
                                      <p:from x="200000" y="450000"/>
                                      <p:to x="100000" y="100000"/>
                                    </p:animScale>
                                    <p:set>
                                      <p:cBhvr>
                                        <p:cTn id="16" dur="770" fill="hold"/>
                                        <p:tgtEl>
                                          <p:spTgt spid="3">
                                            <p:txEl>
                                              <p:pRg st="0" end="0"/>
                                            </p:txEl>
                                          </p:spTgt>
                                        </p:tgtEl>
                                        <p:attrNameLst>
                                          <p:attrName>ppt_x</p:attrName>
                                        </p:attrNameLst>
                                      </p:cBhvr>
                                      <p:to>
                                        <p:strVal val="(0.5)"/>
                                      </p:to>
                                    </p:set>
                                    <p:anim from="(0.5)" to="(#ppt_x)" calcmode="lin" valueType="num">
                                      <p:cBhvr>
                                        <p:cTn id="17" dur="1230" accel="100000" fill="hold">
                                          <p:stCondLst>
                                            <p:cond delay="770"/>
                                          </p:stCondLst>
                                        </p:cTn>
                                        <p:tgtEl>
                                          <p:spTgt spid="3">
                                            <p:txEl>
                                              <p:pRg st="0" end="0"/>
                                            </p:txEl>
                                          </p:spTgt>
                                        </p:tgtEl>
                                        <p:attrNameLst>
                                          <p:attrName>ppt_x</p:attrName>
                                        </p:attrNameLst>
                                      </p:cBhvr>
                                    </p:anim>
                                    <p:set>
                                      <p:cBhvr>
                                        <p:cTn id="18" dur="770" fill="hold"/>
                                        <p:tgtEl>
                                          <p:spTgt spid="3">
                                            <p:txEl>
                                              <p:pRg st="0" end="0"/>
                                            </p:txEl>
                                          </p:spTgt>
                                        </p:tgtEl>
                                        <p:attrNameLst>
                                          <p:attrName>ppt_y</p:attrName>
                                        </p:attrNameLst>
                                      </p:cBhvr>
                                      <p:to>
                                        <p:strVal val="(#ppt_y+0.4)"/>
                                      </p:to>
                                    </p:set>
                                    <p:anim from="(#ppt_y+0.4)" to="(#ppt_y)" calcmode="lin" valueType="num">
                                      <p:cBhvr>
                                        <p:cTn id="19" dur="1230" accel="100000" fill="hold">
                                          <p:stCondLst>
                                            <p:cond delay="770"/>
                                          </p:stCondLst>
                                        </p:cTn>
                                        <p:tgtEl>
                                          <p:spTgt spid="3">
                                            <p:txEl>
                                              <p:pRg st="0" end="0"/>
                                            </p:txEl>
                                          </p:spTgt>
                                        </p:tgtEl>
                                        <p:attrNameLst>
                                          <p:attrName>ppt_y</p:attrName>
                                        </p:attrNameLst>
                                      </p:cBhvr>
                                    </p:anim>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2000" fill="hold"/>
                                        <p:tgtEl>
                                          <p:spTgt spid="4"/>
                                        </p:tgtEl>
                                        <p:attrNameLst>
                                          <p:attrName>ppt_w</p:attrName>
                                        </p:attrNameLst>
                                      </p:cBhvr>
                                      <p:tavLst>
                                        <p:tav tm="0">
                                          <p:val>
                                            <p:strVal val="#ppt_w*0.70"/>
                                          </p:val>
                                        </p:tav>
                                        <p:tav tm="100000">
                                          <p:val>
                                            <p:strVal val="#ppt_w"/>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animEffect transition="in" filter="fade">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slide(fromLeft)">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1000" fill="hold"/>
                                        <p:tgtEl>
                                          <p:spTgt spid="7"/>
                                        </p:tgtEl>
                                        <p:attrNameLst>
                                          <p:attrName>ppt_x</p:attrName>
                                        </p:attrNameLst>
                                      </p:cBhvr>
                                      <p:tavLst>
                                        <p:tav tm="0">
                                          <p:val>
                                            <p:strVal val="0-#ppt_w/2"/>
                                          </p:val>
                                        </p:tav>
                                        <p:tav tm="100000">
                                          <p:val>
                                            <p:strVal val="#ppt_x"/>
                                          </p:val>
                                        </p:tav>
                                      </p:tavLst>
                                    </p:anim>
                                    <p:anim calcmode="lin" valueType="num">
                                      <p:cBhvr additive="base">
                                        <p:cTn id="37"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P spid="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Math websites to try at home!</a:t>
            </a:r>
            <a:br>
              <a:rPr lang="en-US" sz="3200" dirty="0" smtClean="0"/>
            </a:br>
            <a:endParaRPr lang="en-US" sz="3200" dirty="0"/>
          </a:p>
        </p:txBody>
      </p:sp>
      <p:sp>
        <p:nvSpPr>
          <p:cNvPr id="3" name="Content Placeholder 2"/>
          <p:cNvSpPr>
            <a:spLocks noGrp="1"/>
          </p:cNvSpPr>
          <p:nvPr>
            <p:ph idx="1"/>
          </p:nvPr>
        </p:nvSpPr>
        <p:spPr>
          <a:xfrm>
            <a:off x="457200" y="1219200"/>
            <a:ext cx="8229600" cy="2971799"/>
          </a:xfrm>
        </p:spPr>
        <p:txBody>
          <a:bodyPr>
            <a:normAutofit fontScale="25000" lnSpcReduction="20000"/>
          </a:bodyPr>
          <a:lstStyle/>
          <a:p>
            <a:pPr algn="ctr">
              <a:buNone/>
            </a:pPr>
            <a:endParaRPr lang="en-US" sz="1400" dirty="0">
              <a:solidFill>
                <a:srgbClr val="00B050"/>
              </a:solidFill>
              <a:hlinkClick r:id="rId2"/>
            </a:endParaRPr>
          </a:p>
          <a:p>
            <a:endParaRPr lang="en-US" sz="2300" dirty="0" smtClean="0"/>
          </a:p>
          <a:p>
            <a:r>
              <a:rPr lang="en-US" sz="8000" u="sng" dirty="0" smtClean="0">
                <a:hlinkClick r:id="rId3"/>
              </a:rPr>
              <a:t>http://www.mathgametime.com</a:t>
            </a:r>
            <a:endParaRPr lang="en-US" sz="8000" dirty="0" smtClean="0"/>
          </a:p>
          <a:p>
            <a:r>
              <a:rPr lang="en-US" sz="8000" u="sng" dirty="0" smtClean="0">
                <a:hlinkClick r:id="rId4"/>
              </a:rPr>
              <a:t>http://www.mathplayground.com/games.html</a:t>
            </a:r>
            <a:endParaRPr lang="en-US" sz="8000" dirty="0" smtClean="0"/>
          </a:p>
          <a:p>
            <a:r>
              <a:rPr lang="en-US" sz="8000" u="sng" dirty="0" smtClean="0">
                <a:hlinkClick r:id="rId5"/>
              </a:rPr>
              <a:t>http://www.arcademicskillbuilders.com</a:t>
            </a:r>
            <a:endParaRPr lang="en-US" sz="8000" dirty="0" smtClean="0"/>
          </a:p>
          <a:p>
            <a:r>
              <a:rPr lang="en-US" sz="8000" u="sng" dirty="0" smtClean="0">
                <a:hlinkClick r:id="rId6"/>
              </a:rPr>
              <a:t>http://www.fuelthebrain.com</a:t>
            </a:r>
            <a:endParaRPr lang="en-US" sz="8000" dirty="0" smtClean="0"/>
          </a:p>
          <a:p>
            <a:r>
              <a:rPr lang="en-US" sz="8000" u="sng" dirty="0" smtClean="0">
                <a:hlinkClick r:id="rId7"/>
              </a:rPr>
              <a:t>http://www.mathisfun.com</a:t>
            </a:r>
            <a:endParaRPr lang="en-US" sz="8000" dirty="0" smtClean="0"/>
          </a:p>
          <a:p>
            <a:r>
              <a:rPr lang="en-US" sz="8000" u="sng" dirty="0" smtClean="0">
                <a:hlinkClick r:id="rId7"/>
              </a:rPr>
              <a:t>http://www.mathisfun.com</a:t>
            </a:r>
            <a:endParaRPr lang="en-US" sz="8000" dirty="0" smtClean="0"/>
          </a:p>
          <a:p>
            <a:r>
              <a:rPr lang="en-US" sz="8000" u="sng" dirty="0" smtClean="0">
                <a:hlinkClick r:id="rId8"/>
              </a:rPr>
              <a:t>http://www.ixl.com/math</a:t>
            </a:r>
            <a:endParaRPr lang="en-US" sz="8000" dirty="0" smtClean="0"/>
          </a:p>
          <a:p>
            <a:r>
              <a:rPr lang="en-US" sz="8000" u="sng" dirty="0" smtClean="0">
                <a:hlinkClick r:id="rId9"/>
              </a:rPr>
              <a:t>http://www.coolmath4kids.com</a:t>
            </a:r>
            <a:endParaRPr lang="en-US" sz="8000" dirty="0" smtClean="0"/>
          </a:p>
          <a:p>
            <a:r>
              <a:rPr lang="en-US" sz="8000" u="sng" dirty="0" smtClean="0">
                <a:hlinkClick r:id="rId10"/>
              </a:rPr>
              <a:t>http://www.mathfactcafe.com</a:t>
            </a:r>
            <a:endParaRPr lang="en-US" sz="8000" dirty="0" smtClean="0"/>
          </a:p>
          <a:p>
            <a:pPr algn="ctr">
              <a:buNone/>
            </a:pPr>
            <a:endParaRPr lang="en-US" sz="5100" dirty="0" smtClean="0"/>
          </a:p>
          <a:p>
            <a:pPr algn="ctr">
              <a:buNone/>
            </a:pPr>
            <a:endParaRPr lang="en-US" sz="11200" dirty="0" smtClean="0"/>
          </a:p>
          <a:p>
            <a:pPr>
              <a:buNone/>
            </a:pPr>
            <a:endParaRPr lang="en-US" sz="1200" dirty="0"/>
          </a:p>
        </p:txBody>
      </p:sp>
      <p:sp>
        <p:nvSpPr>
          <p:cNvPr id="4" name="TextBox 3"/>
          <p:cNvSpPr txBox="1"/>
          <p:nvPr/>
        </p:nvSpPr>
        <p:spPr>
          <a:xfrm>
            <a:off x="914400" y="3886200"/>
            <a:ext cx="7010400" cy="2062103"/>
          </a:xfrm>
          <a:prstGeom prst="rect">
            <a:avLst/>
          </a:prstGeom>
          <a:noFill/>
        </p:spPr>
        <p:txBody>
          <a:bodyPr wrap="square" rtlCol="0">
            <a:spAutoFit/>
          </a:bodyPr>
          <a:lstStyle/>
          <a:p>
            <a:pPr algn="ctr"/>
            <a:endParaRPr lang="en-US" sz="3200" dirty="0" smtClean="0"/>
          </a:p>
          <a:p>
            <a:pPr algn="ctr"/>
            <a:endParaRPr lang="en-US" sz="3200" dirty="0" smtClean="0"/>
          </a:p>
          <a:p>
            <a:pPr algn="ctr"/>
            <a:r>
              <a:rPr lang="en-US" sz="3200" dirty="0" smtClean="0"/>
              <a:t>Practice </a:t>
            </a:r>
            <a:r>
              <a:rPr lang="en-US" sz="3200" u="sng" dirty="0" smtClean="0">
                <a:solidFill>
                  <a:srgbClr val="00B050"/>
                </a:solidFill>
                <a:effectLst>
                  <a:outerShdw blurRad="38100" dist="38100" dir="2700000" algn="tl">
                    <a:srgbClr val="000000">
                      <a:alpha val="43137"/>
                    </a:srgbClr>
                  </a:outerShdw>
                </a:effectLst>
              </a:rPr>
              <a:t>Fast Facts </a:t>
            </a:r>
            <a:r>
              <a:rPr lang="en-US" sz="3200" dirty="0" smtClean="0"/>
              <a:t>every night for 2-5 minutes!  </a:t>
            </a:r>
            <a:endParaRPr lang="en-US" sz="3200" dirty="0"/>
          </a:p>
        </p:txBody>
      </p:sp>
      <p:sp>
        <p:nvSpPr>
          <p:cNvPr id="5" name="Rectangle 4"/>
          <p:cNvSpPr/>
          <p:nvPr/>
        </p:nvSpPr>
        <p:spPr>
          <a:xfrm>
            <a:off x="2286000" y="4398495"/>
            <a:ext cx="4572000" cy="923330"/>
          </a:xfrm>
          <a:prstGeom prst="rect">
            <a:avLst/>
          </a:prstGeom>
        </p:spPr>
        <p:txBody>
          <a:bodyPr wrap="square">
            <a:spAutoFit/>
          </a:bodyPr>
          <a:lstStyle/>
          <a:p>
            <a:r>
              <a:rPr lang="en-US" dirty="0" smtClean="0">
                <a:hlinkClick r:id="rId11"/>
              </a:rPr>
              <a:t>http://www.youtube.com/watch?v=p6RaMGDPfJg</a:t>
            </a:r>
            <a:endParaRPr lang="en-US" dirty="0" smtClean="0"/>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34" presetClass="emph" presetSubtype="0" fill="hold" grpId="2" nodeType="afterEffect">
                                  <p:stCondLst>
                                    <p:cond delay="0"/>
                                  </p:stCondLst>
                                  <p:iterate type="lt">
                                    <p:tmPct val="10000"/>
                                  </p:iterate>
                                  <p:childTnLst>
                                    <p:animMotion origin="layout" path="M 0.0 0.0 L 0.0 -0.07213" pathEditMode="relative" ptsTypes="">
                                      <p:cBhvr>
                                        <p:cTn id="11" dur="500" accel="50000" decel="50000" autoRev="1" fill="hold">
                                          <p:stCondLst>
                                            <p:cond delay="0"/>
                                          </p:stCondLst>
                                        </p:cTn>
                                        <p:tgtEl>
                                          <p:spTgt spid="4"/>
                                        </p:tgtEl>
                                        <p:attrNameLst>
                                          <p:attrName>ppt_x</p:attrName>
                                          <p:attrName>ppt_y</p:attrName>
                                        </p:attrNameLst>
                                      </p:cBhvr>
                                    </p:animMotion>
                                    <p:animRot by="1500000">
                                      <p:cBhvr>
                                        <p:cTn id="12" dur="250" fill="hold">
                                          <p:stCondLst>
                                            <p:cond delay="0"/>
                                          </p:stCondLst>
                                        </p:cTn>
                                        <p:tgtEl>
                                          <p:spTgt spid="4"/>
                                        </p:tgtEl>
                                        <p:attrNameLst>
                                          <p:attrName>r</p:attrName>
                                        </p:attrNameLst>
                                      </p:cBhvr>
                                    </p:animRot>
                                    <p:animRot by="-1500000">
                                      <p:cBhvr>
                                        <p:cTn id="13" dur="250" fill="hold">
                                          <p:stCondLst>
                                            <p:cond delay="250"/>
                                          </p:stCondLst>
                                        </p:cTn>
                                        <p:tgtEl>
                                          <p:spTgt spid="4"/>
                                        </p:tgtEl>
                                        <p:attrNameLst>
                                          <p:attrName>r</p:attrName>
                                        </p:attrNameLst>
                                      </p:cBhvr>
                                    </p:animRot>
                                    <p:animRot by="-1500000">
                                      <p:cBhvr>
                                        <p:cTn id="14" dur="250" fill="hold">
                                          <p:stCondLst>
                                            <p:cond delay="500"/>
                                          </p:stCondLst>
                                        </p:cTn>
                                        <p:tgtEl>
                                          <p:spTgt spid="4"/>
                                        </p:tgtEl>
                                        <p:attrNameLst>
                                          <p:attrName>r</p:attrName>
                                        </p:attrNameLst>
                                      </p:cBhvr>
                                    </p:animRot>
                                    <p:animRot by="1500000">
                                      <p:cBhvr>
                                        <p:cTn id="15" dur="250" fill="hold">
                                          <p:stCondLst>
                                            <p:cond delay="750"/>
                                          </p:stCondLst>
                                        </p:cTn>
                                        <p:tgtEl>
                                          <p:spTgt spid="4"/>
                                        </p:tgtEl>
                                        <p:attrNameLst>
                                          <p:attrName>r</p:attrName>
                                        </p:attrNameLst>
                                      </p:cBhvr>
                                    </p:animRot>
                                  </p:childTnLst>
                                </p:cTn>
                              </p:par>
                            </p:childTnLst>
                          </p:cTn>
                        </p:par>
                        <p:par>
                          <p:cTn id="16" fill="hold">
                            <p:stCondLst>
                              <p:cond delay="7000"/>
                            </p:stCondLst>
                            <p:childTnLst>
                              <p:par>
                                <p:cTn id="17" presetID="28" presetClass="emph" presetSubtype="0" fill="hold" grpId="3" nodeType="afterEffect">
                                  <p:stCondLst>
                                    <p:cond delay="0"/>
                                  </p:stCondLst>
                                  <p:iterate type="lt">
                                    <p:tmPct val="10000"/>
                                  </p:iterate>
                                  <p:childTnLst>
                                    <p:animClr clrSpc="rgb" dir="cw">
                                      <p:cBhvr override="childStyle">
                                        <p:cTn id="18" dur="2000" fill="hold"/>
                                        <p:tgtEl>
                                          <p:spTgt spid="4"/>
                                        </p:tgtEl>
                                        <p:attrNameLst>
                                          <p:attrName>style.color</p:attrName>
                                        </p:attrNameLst>
                                      </p:cBhvr>
                                      <p:to>
                                        <a:schemeClr val="accent2"/>
                                      </p:to>
                                    </p:animClr>
                                    <p:animClr clrSpc="rgb" dir="cw">
                                      <p:cBhvr>
                                        <p:cTn id="19" dur="2000" fill="hold"/>
                                        <p:tgtEl>
                                          <p:spTgt spid="4"/>
                                        </p:tgtEl>
                                        <p:attrNameLst>
                                          <p:attrName>fillcolor</p:attrName>
                                        </p:attrNameLst>
                                      </p:cBhvr>
                                      <p:to>
                                        <a:schemeClr val="accent2"/>
                                      </p:to>
                                    </p:animClr>
                                    <p:set>
                                      <p:cBhvr>
                                        <p:cTn id="20" dur="2000" fill="hold"/>
                                        <p:tgtEl>
                                          <p:spTgt spid="4"/>
                                        </p:tgtEl>
                                        <p:attrNameLst>
                                          <p:attrName>fill.type</p:attrName>
                                        </p:attrNameLst>
                                      </p:cBhvr>
                                      <p:to>
                                        <p:strVal val="solid"/>
                                      </p:to>
                                    </p:set>
                                    <p:anim to="1.5" calcmode="lin" valueType="num">
                                      <p:cBhvr override="childStyle">
                                        <p:cTn id="21" dur="2000" fill="hold"/>
                                        <p:tgtEl>
                                          <p:spTgt spid="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2"/>
      <p:bldP spid="4" grpId="3"/>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solidFill>
                  <a:schemeClr val="accent3">
                    <a:lumMod val="50000"/>
                  </a:schemeClr>
                </a:solidFill>
              </a:rPr>
              <a:t>Literacy</a:t>
            </a:r>
            <a:r>
              <a:rPr lang="en-US" sz="2400" dirty="0" smtClean="0"/>
              <a:t/>
            </a:r>
            <a:br>
              <a:rPr lang="en-US" sz="2400" dirty="0" smtClean="0"/>
            </a:br>
            <a:endParaRPr lang="en-US" sz="2400" dirty="0"/>
          </a:p>
        </p:txBody>
      </p:sp>
      <p:sp>
        <p:nvSpPr>
          <p:cNvPr id="5" name="Content Placeholder 4"/>
          <p:cNvSpPr>
            <a:spLocks noGrp="1"/>
          </p:cNvSpPr>
          <p:nvPr>
            <p:ph sz="half" idx="1"/>
          </p:nvPr>
        </p:nvSpPr>
        <p:spPr>
          <a:xfrm>
            <a:off x="457200" y="2057400"/>
            <a:ext cx="4038600" cy="4525963"/>
          </a:xfrm>
        </p:spPr>
        <p:txBody>
          <a:bodyPr>
            <a:normAutofit fontScale="92500" lnSpcReduction="10000"/>
          </a:bodyPr>
          <a:lstStyle/>
          <a:p>
            <a:pPr algn="ctr">
              <a:buNone/>
            </a:pPr>
            <a:r>
              <a:rPr lang="en-US" b="1" u="sng" dirty="0" smtClean="0"/>
              <a:t>Phonics </a:t>
            </a:r>
          </a:p>
          <a:p>
            <a:r>
              <a:rPr lang="en-US" sz="2000" dirty="0" smtClean="0"/>
              <a:t>Students practice reading and writing new words. </a:t>
            </a:r>
          </a:p>
          <a:p>
            <a:r>
              <a:rPr lang="en-US" sz="2000" dirty="0" smtClean="0"/>
              <a:t>Spelling words reinforce spelling patterns.</a:t>
            </a:r>
          </a:p>
          <a:p>
            <a:pPr algn="ctr">
              <a:buNone/>
            </a:pPr>
            <a:r>
              <a:rPr lang="en-US" b="1" u="sng" dirty="0" smtClean="0"/>
              <a:t>Fluency</a:t>
            </a:r>
            <a:r>
              <a:rPr lang="en-US" dirty="0" smtClean="0"/>
              <a:t> </a:t>
            </a:r>
          </a:p>
          <a:p>
            <a:r>
              <a:rPr lang="en-US" sz="2000" dirty="0" smtClean="0"/>
              <a:t>Reading with expression, accuracy and with appropriate speed. </a:t>
            </a:r>
          </a:p>
          <a:p>
            <a:r>
              <a:rPr lang="en-US" sz="2000" dirty="0" smtClean="0"/>
              <a:t>DIBELS-used to test their fluency</a:t>
            </a:r>
          </a:p>
          <a:p>
            <a:r>
              <a:rPr lang="en-US" sz="2000" dirty="0" smtClean="0"/>
              <a:t>In 2</a:t>
            </a:r>
            <a:r>
              <a:rPr lang="en-US" sz="2000" baseline="30000" dirty="0" smtClean="0"/>
              <a:t>nd</a:t>
            </a:r>
            <a:r>
              <a:rPr lang="en-US" sz="2000" dirty="0" smtClean="0"/>
              <a:t> grade students should be able to read 87 words per minute.</a:t>
            </a:r>
          </a:p>
          <a:p>
            <a:r>
              <a:rPr lang="en-US" sz="2000" dirty="0" smtClean="0"/>
              <a:t>1</a:t>
            </a:r>
            <a:r>
              <a:rPr lang="en-US" sz="2000" baseline="30000" dirty="0" smtClean="0"/>
              <a:t>st</a:t>
            </a:r>
            <a:r>
              <a:rPr lang="en-US" sz="2000" dirty="0" smtClean="0"/>
              <a:t> quarter 52 wpm </a:t>
            </a:r>
            <a:endParaRPr lang="en-US" sz="2000" dirty="0"/>
          </a:p>
        </p:txBody>
      </p:sp>
      <p:sp>
        <p:nvSpPr>
          <p:cNvPr id="6" name="Content Placeholder 5"/>
          <p:cNvSpPr>
            <a:spLocks noGrp="1"/>
          </p:cNvSpPr>
          <p:nvPr>
            <p:ph sz="half" idx="2"/>
          </p:nvPr>
        </p:nvSpPr>
        <p:spPr>
          <a:xfrm>
            <a:off x="4648200" y="1981200"/>
            <a:ext cx="4038600" cy="4525963"/>
          </a:xfrm>
        </p:spPr>
        <p:txBody>
          <a:bodyPr>
            <a:normAutofit fontScale="92500" lnSpcReduction="10000"/>
          </a:bodyPr>
          <a:lstStyle/>
          <a:p>
            <a:pPr algn="ctr">
              <a:buNone/>
            </a:pPr>
            <a:r>
              <a:rPr lang="en-US" b="1" u="sng" dirty="0" smtClean="0"/>
              <a:t>Reader’s Workshop/Guided Reading</a:t>
            </a:r>
          </a:p>
          <a:p>
            <a:r>
              <a:rPr lang="en-US" sz="1600" dirty="0" smtClean="0"/>
              <a:t>Developing strategies good readers use to improve their understanding while reading.</a:t>
            </a:r>
          </a:p>
          <a:p>
            <a:r>
              <a:rPr lang="en-US" sz="1600" dirty="0" smtClean="0"/>
              <a:t>Select books that are “just right”</a:t>
            </a:r>
          </a:p>
          <a:p>
            <a:r>
              <a:rPr lang="en-US" sz="1600" dirty="0" smtClean="0"/>
              <a:t>Making connections</a:t>
            </a:r>
          </a:p>
          <a:p>
            <a:r>
              <a:rPr lang="en-US" sz="1600" dirty="0" smtClean="0"/>
              <a:t>Predictions</a:t>
            </a:r>
          </a:p>
          <a:p>
            <a:r>
              <a:rPr lang="en-US" sz="1600" dirty="0" smtClean="0"/>
              <a:t>Ask questions</a:t>
            </a:r>
          </a:p>
          <a:p>
            <a:r>
              <a:rPr lang="en-US" sz="1600" dirty="0" smtClean="0"/>
              <a:t>Focus on comprehension</a:t>
            </a:r>
          </a:p>
          <a:p>
            <a:pPr algn="ctr">
              <a:buNone/>
            </a:pPr>
            <a:r>
              <a:rPr lang="en-US" b="1" u="sng" dirty="0" smtClean="0"/>
              <a:t>Writer’s Workshop</a:t>
            </a:r>
          </a:p>
          <a:p>
            <a:r>
              <a:rPr lang="en-US" sz="2000" dirty="0" smtClean="0"/>
              <a:t>Write sentences correctly</a:t>
            </a:r>
          </a:p>
          <a:p>
            <a:r>
              <a:rPr lang="en-US" sz="2000" dirty="0" smtClean="0"/>
              <a:t>Create and edit</a:t>
            </a:r>
          </a:p>
          <a:p>
            <a:r>
              <a:rPr lang="en-US" sz="2000" dirty="0" smtClean="0"/>
              <a:t>Write across all genres</a:t>
            </a:r>
          </a:p>
          <a:p>
            <a:r>
              <a:rPr lang="en-US" sz="2000" dirty="0" smtClean="0"/>
              <a:t>Grammar and Conventions</a:t>
            </a:r>
            <a:endParaRPr lang="en-US" sz="2000" dirty="0"/>
          </a:p>
        </p:txBody>
      </p:sp>
      <p:pic>
        <p:nvPicPr>
          <p:cNvPr id="3074" name="Picture 2" descr="C:\Documents and Settings\whitney.ansel\Local Settings\Temporary Internet Files\Content.IE5\6VIABGNG\MP900386400[1].jpg"/>
          <p:cNvPicPr>
            <a:picLocks noChangeAspect="1" noChangeArrowheads="1"/>
          </p:cNvPicPr>
          <p:nvPr/>
        </p:nvPicPr>
        <p:blipFill>
          <a:blip r:embed="rId2" cstate="print"/>
          <a:srcRect/>
          <a:stretch>
            <a:fillRect/>
          </a:stretch>
        </p:blipFill>
        <p:spPr bwMode="auto">
          <a:xfrm>
            <a:off x="381000" y="228600"/>
            <a:ext cx="2819400" cy="1856105"/>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000"/>
                            </p:stCondLst>
                            <p:childTnLst>
                              <p:par>
                                <p:cTn id="32" presetID="2" presetClass="entr" presetSubtype="4" fill="hold" grpId="0" nodeType="after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 calcmode="lin" valueType="num">
                                      <p:cBhvr additive="base">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36" fill="hold">
                            <p:stCondLst>
                              <p:cond delay="2000"/>
                            </p:stCondLst>
                            <p:childTnLst>
                              <p:par>
                                <p:cTn id="37" presetID="2" presetClass="entr" presetSubtype="4" fill="hold" grpId="0" nodeType="after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additive="base">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5" dur="1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 presetClass="entr" presetSubtype="4" fill="hold" grpId="0" nodeType="after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additive="base">
                                        <p:cTn id="5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57" fill="hold">
                            <p:stCondLst>
                              <p:cond delay="1000"/>
                            </p:stCondLst>
                            <p:childTnLst>
                              <p:par>
                                <p:cTn id="58" presetID="2" presetClass="entr" presetSubtype="4" fill="hold" grpId="0" nodeType="after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 calcmode="lin" valueType="num">
                                      <p:cBhvr additive="base">
                                        <p:cTn id="6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1" dur="1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62" fill="hold">
                            <p:stCondLst>
                              <p:cond delay="2000"/>
                            </p:stCondLst>
                            <p:childTnLst>
                              <p:par>
                                <p:cTn id="63" presetID="2" presetClass="entr" presetSubtype="4" fill="hold" grpId="0" nodeType="after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anim calcmode="lin" valueType="num">
                                      <p:cBhvr additive="base">
                                        <p:cTn id="6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67" fill="hold">
                            <p:stCondLst>
                              <p:cond delay="2500"/>
                            </p:stCondLst>
                            <p:childTnLst>
                              <p:par>
                                <p:cTn id="68" presetID="2" presetClass="entr" presetSubtype="4" fill="hold" grpId="0" nodeType="afterEffect">
                                  <p:stCondLst>
                                    <p:cond delay="0"/>
                                  </p:stCondLst>
                                  <p:childTnLst>
                                    <p:set>
                                      <p:cBhvr>
                                        <p:cTn id="69" dur="1" fill="hold">
                                          <p:stCondLst>
                                            <p:cond delay="0"/>
                                          </p:stCondLst>
                                        </p:cTn>
                                        <p:tgtEl>
                                          <p:spTgt spid="6">
                                            <p:txEl>
                                              <p:pRg st="3" end="3"/>
                                            </p:txEl>
                                          </p:spTgt>
                                        </p:tgtEl>
                                        <p:attrNameLst>
                                          <p:attrName>style.visibility</p:attrName>
                                        </p:attrNameLst>
                                      </p:cBhvr>
                                      <p:to>
                                        <p:strVal val="visible"/>
                                      </p:to>
                                    </p:set>
                                    <p:anim calcmode="lin" valueType="num">
                                      <p:cBhvr additive="base">
                                        <p:cTn id="7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72" fill="hold">
                            <p:stCondLst>
                              <p:cond delay="3000"/>
                            </p:stCondLst>
                            <p:childTnLst>
                              <p:par>
                                <p:cTn id="73" presetID="2" presetClass="entr" presetSubtype="4" fill="hold" grpId="0" nodeType="afterEffect">
                                  <p:stCondLst>
                                    <p:cond delay="0"/>
                                  </p:stCondLst>
                                  <p:childTnLst>
                                    <p:set>
                                      <p:cBhvr>
                                        <p:cTn id="74" dur="1" fill="hold">
                                          <p:stCondLst>
                                            <p:cond delay="0"/>
                                          </p:stCondLst>
                                        </p:cTn>
                                        <p:tgtEl>
                                          <p:spTgt spid="6">
                                            <p:txEl>
                                              <p:pRg st="4" end="4"/>
                                            </p:txEl>
                                          </p:spTgt>
                                        </p:tgtEl>
                                        <p:attrNameLst>
                                          <p:attrName>style.visibility</p:attrName>
                                        </p:attrNameLst>
                                      </p:cBhvr>
                                      <p:to>
                                        <p:strVal val="visible"/>
                                      </p:to>
                                    </p:set>
                                    <p:anim calcmode="lin" valueType="num">
                                      <p:cBhvr additive="base">
                                        <p:cTn id="7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77" fill="hold">
                            <p:stCondLst>
                              <p:cond delay="3500"/>
                            </p:stCondLst>
                            <p:childTnLst>
                              <p:par>
                                <p:cTn id="78" presetID="2" presetClass="entr" presetSubtype="4" fill="hold" grpId="0" nodeType="afterEffect">
                                  <p:stCondLst>
                                    <p:cond delay="0"/>
                                  </p:stCondLst>
                                  <p:childTnLst>
                                    <p:set>
                                      <p:cBhvr>
                                        <p:cTn id="79" dur="1" fill="hold">
                                          <p:stCondLst>
                                            <p:cond delay="0"/>
                                          </p:stCondLst>
                                        </p:cTn>
                                        <p:tgtEl>
                                          <p:spTgt spid="6">
                                            <p:txEl>
                                              <p:pRg st="5" end="5"/>
                                            </p:txEl>
                                          </p:spTgt>
                                        </p:tgtEl>
                                        <p:attrNameLst>
                                          <p:attrName>style.visibility</p:attrName>
                                        </p:attrNameLst>
                                      </p:cBhvr>
                                      <p:to>
                                        <p:strVal val="visible"/>
                                      </p:to>
                                    </p:set>
                                    <p:anim calcmode="lin" valueType="num">
                                      <p:cBhvr additive="base">
                                        <p:cTn id="80"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6">
                                            <p:txEl>
                                              <p:pRg st="6" end="6"/>
                                            </p:txEl>
                                          </p:spTgt>
                                        </p:tgtEl>
                                        <p:attrNameLst>
                                          <p:attrName>style.visibility</p:attrName>
                                        </p:attrNameLst>
                                      </p:cBhvr>
                                      <p:to>
                                        <p:strVal val="visible"/>
                                      </p:to>
                                    </p:set>
                                    <p:anim calcmode="lin" valueType="num">
                                      <p:cBhvr additive="base">
                                        <p:cTn id="86"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6">
                                            <p:txEl>
                                              <p:pRg st="7" end="7"/>
                                            </p:txEl>
                                          </p:spTgt>
                                        </p:tgtEl>
                                        <p:attrNameLst>
                                          <p:attrName>style.visibility</p:attrName>
                                        </p:attrNameLst>
                                      </p:cBhvr>
                                      <p:to>
                                        <p:strVal val="visible"/>
                                      </p:to>
                                    </p:set>
                                    <p:anim calcmode="lin" valueType="num">
                                      <p:cBhvr additive="base">
                                        <p:cTn id="9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94" fill="hold">
                            <p:stCondLst>
                              <p:cond delay="500"/>
                            </p:stCondLst>
                            <p:childTnLst>
                              <p:par>
                                <p:cTn id="95" presetID="2" presetClass="entr" presetSubtype="4" fill="hold" grpId="0" nodeType="afterEffect">
                                  <p:stCondLst>
                                    <p:cond delay="0"/>
                                  </p:stCondLst>
                                  <p:childTnLst>
                                    <p:set>
                                      <p:cBhvr>
                                        <p:cTn id="96" dur="1" fill="hold">
                                          <p:stCondLst>
                                            <p:cond delay="0"/>
                                          </p:stCondLst>
                                        </p:cTn>
                                        <p:tgtEl>
                                          <p:spTgt spid="6">
                                            <p:txEl>
                                              <p:pRg st="8" end="8"/>
                                            </p:txEl>
                                          </p:spTgt>
                                        </p:tgtEl>
                                        <p:attrNameLst>
                                          <p:attrName>style.visibility</p:attrName>
                                        </p:attrNameLst>
                                      </p:cBhvr>
                                      <p:to>
                                        <p:strVal val="visible"/>
                                      </p:to>
                                    </p:set>
                                    <p:anim calcmode="lin" valueType="num">
                                      <p:cBhvr additive="base">
                                        <p:cTn id="9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99" fill="hold">
                            <p:stCondLst>
                              <p:cond delay="1000"/>
                            </p:stCondLst>
                            <p:childTnLst>
                              <p:par>
                                <p:cTn id="100" presetID="2" presetClass="entr" presetSubtype="4" fill="hold" grpId="0" nodeType="afterEffect">
                                  <p:stCondLst>
                                    <p:cond delay="0"/>
                                  </p:stCondLst>
                                  <p:childTnLst>
                                    <p:set>
                                      <p:cBhvr>
                                        <p:cTn id="101" dur="1" fill="hold">
                                          <p:stCondLst>
                                            <p:cond delay="0"/>
                                          </p:stCondLst>
                                        </p:cTn>
                                        <p:tgtEl>
                                          <p:spTgt spid="6">
                                            <p:txEl>
                                              <p:pRg st="9" end="9"/>
                                            </p:txEl>
                                          </p:spTgt>
                                        </p:tgtEl>
                                        <p:attrNameLst>
                                          <p:attrName>style.visibility</p:attrName>
                                        </p:attrNameLst>
                                      </p:cBhvr>
                                      <p:to>
                                        <p:strVal val="visible"/>
                                      </p:to>
                                    </p:set>
                                    <p:anim calcmode="lin" valueType="num">
                                      <p:cBhvr additive="base">
                                        <p:cTn id="102"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1500"/>
                            </p:stCondLst>
                            <p:childTnLst>
                              <p:par>
                                <p:cTn id="105" presetID="2" presetClass="entr" presetSubtype="4" fill="hold" grpId="0" nodeType="afterEffect">
                                  <p:stCondLst>
                                    <p:cond delay="0"/>
                                  </p:stCondLst>
                                  <p:childTnLst>
                                    <p:set>
                                      <p:cBhvr>
                                        <p:cTn id="106" dur="1" fill="hold">
                                          <p:stCondLst>
                                            <p:cond delay="0"/>
                                          </p:stCondLst>
                                        </p:cTn>
                                        <p:tgtEl>
                                          <p:spTgt spid="6">
                                            <p:txEl>
                                              <p:pRg st="10" end="10"/>
                                            </p:txEl>
                                          </p:spTgt>
                                        </p:tgtEl>
                                        <p:attrNameLst>
                                          <p:attrName>style.visibility</p:attrName>
                                        </p:attrNameLst>
                                      </p:cBhvr>
                                      <p:to>
                                        <p:strVal val="visible"/>
                                      </p:to>
                                    </p:set>
                                    <p:anim calcmode="lin" valueType="num">
                                      <p:cBhvr additive="base">
                                        <p:cTn id="10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6">
                                            <p:txEl>
                                              <p:pRg st="11" end="11"/>
                                            </p:txEl>
                                          </p:spTgt>
                                        </p:tgtEl>
                                        <p:attrNameLst>
                                          <p:attrName>style.visibility</p:attrName>
                                        </p:attrNameLst>
                                      </p:cBhvr>
                                      <p:to>
                                        <p:strVal val="visible"/>
                                      </p:to>
                                    </p:set>
                                    <p:anim calcmode="lin" valueType="num">
                                      <p:cBhvr additive="base">
                                        <p:cTn id="11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P spid="6" grpId="0" uiExpan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u="sng" dirty="0" err="1" smtClean="0"/>
              <a:t>Raz</a:t>
            </a:r>
            <a:r>
              <a:rPr lang="en-US" sz="5300" u="sng" dirty="0" smtClean="0"/>
              <a:t>-Kids</a:t>
            </a:r>
            <a:r>
              <a:rPr lang="en-US" sz="3200" dirty="0" smtClean="0"/>
              <a:t/>
            </a:r>
            <a:br>
              <a:rPr lang="en-US" sz="3200" dirty="0" smtClean="0"/>
            </a:br>
            <a:endParaRPr lang="en-US" sz="3200" dirty="0"/>
          </a:p>
        </p:txBody>
      </p:sp>
      <p:sp>
        <p:nvSpPr>
          <p:cNvPr id="7" name="Content Placeholder 6"/>
          <p:cNvSpPr>
            <a:spLocks noGrp="1"/>
          </p:cNvSpPr>
          <p:nvPr>
            <p:ph idx="1"/>
          </p:nvPr>
        </p:nvSpPr>
        <p:spPr/>
        <p:txBody>
          <a:bodyPr/>
          <a:lstStyle/>
          <a:p>
            <a:r>
              <a:rPr lang="en-US" dirty="0" smtClean="0"/>
              <a:t>Online Leveled-Book Library: Levels AA-Z</a:t>
            </a:r>
          </a:p>
          <a:p>
            <a:r>
              <a:rPr lang="en-US" dirty="0" smtClean="0"/>
              <a:t>Students log in to get books and quizzes assigned by their teachers</a:t>
            </a:r>
          </a:p>
          <a:p>
            <a:r>
              <a:rPr lang="en-US" dirty="0" smtClean="0"/>
              <a:t>Students improve their reading skills by:</a:t>
            </a:r>
          </a:p>
          <a:p>
            <a:pPr lvl="1">
              <a:buFont typeface="Courier New" pitchFamily="49" charset="0"/>
              <a:buChar char="o"/>
            </a:pPr>
            <a:r>
              <a:rPr lang="en-US" sz="2400" dirty="0" smtClean="0"/>
              <a:t>Listening for modeled fluency</a:t>
            </a:r>
          </a:p>
          <a:p>
            <a:pPr lvl="1">
              <a:buFont typeface="Courier New" pitchFamily="49" charset="0"/>
              <a:buChar char="o"/>
            </a:pPr>
            <a:r>
              <a:rPr lang="en-US" sz="2400" dirty="0" smtClean="0"/>
              <a:t>Reading for practice</a:t>
            </a:r>
          </a:p>
          <a:p>
            <a:pPr lvl="1">
              <a:buFont typeface="Courier New" pitchFamily="49" charset="0"/>
              <a:buChar char="o"/>
            </a:pPr>
            <a:r>
              <a:rPr lang="en-US" sz="2400" dirty="0" smtClean="0"/>
              <a:t>Recording their reading</a:t>
            </a:r>
          </a:p>
          <a:p>
            <a:pPr lvl="1">
              <a:buFont typeface="Courier New" pitchFamily="49" charset="0"/>
              <a:buChar char="o"/>
            </a:pPr>
            <a:r>
              <a:rPr lang="en-US" sz="2400" dirty="0" smtClean="0"/>
              <a:t>Checking comprehension with quizzes</a:t>
            </a:r>
          </a:p>
        </p:txBody>
      </p:sp>
      <p:sp>
        <p:nvSpPr>
          <p:cNvPr id="6" name="TextBox 5"/>
          <p:cNvSpPr txBox="1"/>
          <p:nvPr/>
        </p:nvSpPr>
        <p:spPr>
          <a:xfrm>
            <a:off x="762000" y="1066801"/>
            <a:ext cx="7391400" cy="1107996"/>
          </a:xfrm>
          <a:prstGeom prst="rect">
            <a:avLst/>
          </a:prstGeom>
          <a:noFill/>
        </p:spPr>
        <p:txBody>
          <a:bodyPr wrap="square" rtlCol="0">
            <a:spAutoFit/>
          </a:bodyPr>
          <a:lstStyle/>
          <a:p>
            <a:endParaRPr lang="en-US" sz="2400" dirty="0" smtClean="0"/>
          </a:p>
          <a:p>
            <a:pPr algn="ctr"/>
            <a:endParaRPr lang="en-US" sz="2400" dirty="0" smtClean="0"/>
          </a:p>
          <a:p>
            <a:endParaRPr lang="en-US" dirty="0"/>
          </a:p>
        </p:txBody>
      </p:sp>
      <p:sp>
        <p:nvSpPr>
          <p:cNvPr id="8" name="TextBox 7"/>
          <p:cNvSpPr txBox="1"/>
          <p:nvPr/>
        </p:nvSpPr>
        <p:spPr>
          <a:xfrm>
            <a:off x="609600" y="5638800"/>
            <a:ext cx="7848600" cy="461665"/>
          </a:xfrm>
          <a:prstGeom prst="rect">
            <a:avLst/>
          </a:prstGeom>
          <a:noFill/>
        </p:spPr>
        <p:txBody>
          <a:bodyPr wrap="square" rtlCol="0">
            <a:spAutoFit/>
          </a:bodyPr>
          <a:lstStyle/>
          <a:p>
            <a:r>
              <a:rPr lang="en-US" sz="2400" dirty="0" smtClean="0"/>
              <a:t>.</a:t>
            </a:r>
            <a:endParaRPr lang="en-US" sz="2400" dirty="0"/>
          </a:p>
        </p:txBody>
      </p:sp>
      <p:pic>
        <p:nvPicPr>
          <p:cNvPr id="4099" name="Picture 3" descr="C:\Documents and Settings\whitney.ansel\Local Settings\Temporary Internet Files\Content.IE5\LPZ47ZC7\MC900435041[1].wmf"/>
          <p:cNvPicPr>
            <a:picLocks noChangeAspect="1" noChangeArrowheads="1"/>
          </p:cNvPicPr>
          <p:nvPr/>
        </p:nvPicPr>
        <p:blipFill>
          <a:blip r:embed="rId2" cstate="print"/>
          <a:srcRect/>
          <a:stretch>
            <a:fillRect/>
          </a:stretch>
        </p:blipFill>
        <p:spPr bwMode="auto">
          <a:xfrm>
            <a:off x="6858000" y="3962400"/>
            <a:ext cx="1838325" cy="1749425"/>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1+#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nodePh="1">
                                  <p:stCondLst>
                                    <p:cond delay="0"/>
                                  </p:stCondLst>
                                  <p:endCondLst>
                                    <p:cond evt="begin" delay="0">
                                      <p:tn val="11"/>
                                    </p:cond>
                                  </p:end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1+#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1+#ppt_w/2"/>
                                          </p:val>
                                        </p:tav>
                                        <p:tav tm="100000">
                                          <p:val>
                                            <p:strVal val="#ppt_x"/>
                                          </p:val>
                                        </p:tav>
                                      </p:tavLst>
                                    </p:anim>
                                    <p:anim calcmode="lin" valueType="num">
                                      <p:cBhvr additive="base">
                                        <p:cTn id="20"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websites to try at home!</a:t>
            </a:r>
            <a:endParaRPr lang="en-US" dirty="0"/>
          </a:p>
        </p:txBody>
      </p:sp>
      <p:sp>
        <p:nvSpPr>
          <p:cNvPr id="6" name="Content Placeholder 5"/>
          <p:cNvSpPr>
            <a:spLocks noGrp="1"/>
          </p:cNvSpPr>
          <p:nvPr>
            <p:ph idx="1"/>
          </p:nvPr>
        </p:nvSpPr>
        <p:spPr/>
        <p:txBody>
          <a:bodyPr/>
          <a:lstStyle/>
          <a:p>
            <a:r>
              <a:rPr lang="en-US" sz="1800" u="sng" dirty="0" smtClean="0">
                <a:hlinkClick r:id="rId2"/>
              </a:rPr>
              <a:t>http://www.raz-kids.com</a:t>
            </a:r>
            <a:endParaRPr lang="en-US" sz="1800" dirty="0" smtClean="0"/>
          </a:p>
          <a:p>
            <a:r>
              <a:rPr lang="en-US" sz="1800" u="sng" dirty="0" smtClean="0">
                <a:hlinkClick r:id="rId3"/>
              </a:rPr>
              <a:t>http://www.storyonline.net</a:t>
            </a:r>
            <a:endParaRPr lang="en-US" sz="1800" dirty="0" smtClean="0"/>
          </a:p>
          <a:p>
            <a:r>
              <a:rPr lang="en-US" sz="1800" u="sng" dirty="0" smtClean="0">
                <a:hlinkClick r:id="rId4"/>
              </a:rPr>
              <a:t>http://www.rif.org/kids/readingplanet/bookzone/read_aloud_stories.htm</a:t>
            </a:r>
            <a:endParaRPr lang="en-US" sz="1800" dirty="0" smtClean="0"/>
          </a:p>
          <a:p>
            <a:r>
              <a:rPr lang="en-US" sz="1800" u="sng" dirty="0" smtClean="0">
                <a:hlinkClick r:id="rId5"/>
              </a:rPr>
              <a:t>http://www.bbc.co.uk/schools/laac/story/sbi.shtml</a:t>
            </a:r>
            <a:endParaRPr lang="en-US" sz="1800" dirty="0" smtClean="0"/>
          </a:p>
          <a:p>
            <a:r>
              <a:rPr lang="en-US" sz="1800" u="sng" dirty="0" smtClean="0">
                <a:hlinkClick r:id="rId6"/>
              </a:rPr>
              <a:t>http://www.starfall.com</a:t>
            </a:r>
            <a:endParaRPr lang="en-US" sz="1800" dirty="0" smtClean="0"/>
          </a:p>
          <a:p>
            <a:r>
              <a:rPr lang="en-US" sz="1800" u="sng" dirty="0" smtClean="0">
                <a:hlinkClick r:id="rId7"/>
              </a:rPr>
              <a:t>http://storiestogrowby.com</a:t>
            </a:r>
            <a:endParaRPr lang="en-US" sz="1800" dirty="0" smtClean="0"/>
          </a:p>
          <a:p>
            <a:endParaRPr lang="en-US" dirty="0"/>
          </a:p>
        </p:txBody>
      </p:sp>
      <p:pic>
        <p:nvPicPr>
          <p:cNvPr id="5122" name="Picture 2" descr="C:\Documents and Settings\whitney.ansel\Local Settings\Temporary Internet Files\Content.IE5\QFX1JOYZ\MC900355333[1].wmf"/>
          <p:cNvPicPr>
            <a:picLocks noChangeAspect="1" noChangeArrowheads="1"/>
          </p:cNvPicPr>
          <p:nvPr/>
        </p:nvPicPr>
        <p:blipFill>
          <a:blip r:embed="rId8" cstate="print"/>
          <a:srcRect/>
          <a:stretch>
            <a:fillRect/>
          </a:stretch>
        </p:blipFill>
        <p:spPr bwMode="auto">
          <a:xfrm>
            <a:off x="4876800" y="3428999"/>
            <a:ext cx="2971800" cy="2617047"/>
          </a:xfrm>
          <a:prstGeom prst="rect">
            <a:avLst/>
          </a:prstGeom>
          <a:noFill/>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TotalTime>
  <Words>954</Words>
  <Application>Microsoft Macintosh PowerPoint</Application>
  <PresentationFormat>On-screen Show (4:3)</PresentationFormat>
  <Paragraphs>185</Paragraphs>
  <Slides>16</Slides>
  <Notes>0</Notes>
  <HiddenSlides>0</HiddenSlides>
  <MMClips>0</MMClips>
  <ScaleCrop>false</ScaleCrop>
  <HeadingPairs>
    <vt:vector size="6" baseType="variant">
      <vt:variant>
        <vt:lpstr>Design Template</vt:lpstr>
      </vt:variant>
      <vt:variant>
        <vt:i4>1</vt:i4>
      </vt:variant>
      <vt:variant>
        <vt:lpstr>Embedded OLE Servers</vt:lpstr>
      </vt:variant>
      <vt:variant>
        <vt:i4>0</vt:i4>
      </vt:variant>
      <vt:variant>
        <vt:lpstr>Slide Titles</vt:lpstr>
      </vt:variant>
      <vt:variant>
        <vt:i4>16</vt:i4>
      </vt:variant>
    </vt:vector>
  </HeadingPairs>
  <TitlesOfParts>
    <vt:vector size="17" baseType="lpstr">
      <vt:lpstr>Office Theme</vt:lpstr>
      <vt:lpstr> Welcome to Curriculum Night</vt:lpstr>
      <vt:lpstr>Arrival/Dismissal and Attendance</vt:lpstr>
      <vt:lpstr>School Rules</vt:lpstr>
      <vt:lpstr>Classroom Schedule</vt:lpstr>
      <vt:lpstr>Math-Investigations</vt:lpstr>
      <vt:lpstr>Math websites to try at home! </vt:lpstr>
      <vt:lpstr>Literacy </vt:lpstr>
      <vt:lpstr>Raz-Kids </vt:lpstr>
      <vt:lpstr>Reading websites to try at home!</vt:lpstr>
      <vt:lpstr>Science &amp; Social Studies</vt:lpstr>
      <vt:lpstr>Assessments</vt:lpstr>
      <vt:lpstr>AGENDAS</vt:lpstr>
      <vt:lpstr>Calendar of Events</vt:lpstr>
      <vt:lpstr>Website</vt:lpstr>
      <vt:lpstr>Parent Conferences</vt:lpstr>
      <vt:lpstr>Slide 16</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Curriculum Night</dc:title>
  <dc:creator>pete</dc:creator>
  <cp:lastModifiedBy>Elizabeth Bouchillon</cp:lastModifiedBy>
  <cp:revision>87</cp:revision>
  <dcterms:created xsi:type="dcterms:W3CDTF">2015-09-09T23:07:00Z</dcterms:created>
  <dcterms:modified xsi:type="dcterms:W3CDTF">2015-09-09T23:25:24Z</dcterms:modified>
</cp:coreProperties>
</file>